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24"/>
  </p:notesMasterIdLst>
  <p:handoutMasterIdLst>
    <p:handoutMasterId r:id="rId25"/>
  </p:handoutMasterIdLst>
  <p:sldIdLst>
    <p:sldId id="256" r:id="rId4"/>
    <p:sldId id="343" r:id="rId5"/>
    <p:sldId id="276" r:id="rId6"/>
    <p:sldId id="259" r:id="rId7"/>
    <p:sldId id="303" r:id="rId8"/>
    <p:sldId id="295" r:id="rId9"/>
    <p:sldId id="341" r:id="rId10"/>
    <p:sldId id="277" r:id="rId11"/>
    <p:sldId id="258" r:id="rId12"/>
    <p:sldId id="329" r:id="rId13"/>
    <p:sldId id="280" r:id="rId14"/>
    <p:sldId id="281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45" r:id="rId23"/>
  </p:sldIdLst>
  <p:sldSz cx="12192000" cy="6858000"/>
  <p:notesSz cx="6858000" cy="9144000"/>
  <p:embeddedFontLst>
    <p:embeddedFont>
      <p:font typeface="MS Mincho" panose="02020609040205080304" charset="-128"/>
      <p:regular r:id="rId30"/>
    </p:embeddedFont>
    <p:embeddedFont>
      <p:font typeface="MS PGothic" panose="020B0600070205080204" charset="-128"/>
      <p:regular r:id="rId31"/>
    </p:embeddedFont>
    <p:embeddedFont>
      <p:font typeface="等线" panose="02010600030101010101" charset="-122"/>
      <p:regular r:id="rId32"/>
    </p:embeddedFont>
    <p:embeddedFont>
      <p:font typeface="微软雅黑" panose="020B0503020204020204" charset="-122"/>
      <p:regular r:id="rId33"/>
    </p:embeddedFont>
    <p:embeddedFont>
      <p:font typeface="等线 Light" panose="02010600030101010101" charset="-122"/>
      <p:regular r:id="rId34"/>
    </p:embeddedFont>
    <p:embeddedFont>
      <p:font typeface="Calibri" panose="020F0502020204030204" charset="0"/>
      <p:regular r:id="rId35"/>
      <p:bold r:id="rId36"/>
      <p:italic r:id="rId37"/>
      <p:boldItalic r:id="rId38"/>
    </p:embeddedFont>
    <p:embeddedFont>
      <p:font typeface="Yu Gothic" panose="020B0400000000000000" charset="-128"/>
      <p:regular r:id="rId39"/>
    </p:embeddedFont>
    <p:embeddedFont>
      <p:font typeface="Comic Sans MS" panose="030F0702030302020204" charset="0"/>
      <p:regular r:id="rId40"/>
      <p:bold r:id="rId41"/>
      <p:italic r:id="rId42"/>
      <p:boldItalic r:id="rId43"/>
    </p:embeddedFont>
    <p:embeddedFont>
      <p:font typeface="站酷文艺体" panose="02000603000000000000" charset="-122"/>
      <p:regular r:id="rId44"/>
    </p:embeddedFont>
    <p:embeddedFont>
      <p:font typeface="字小魂彩虹高光体" panose="00000500000000000000" charset="-122"/>
      <p:regular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8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鹿 岛" initials="鹿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0" d="100"/>
          <a:sy n="70" d="100"/>
        </p:scale>
        <p:origin x="418" y="298"/>
      </p:cViewPr>
      <p:guideLst>
        <p:guide orient="horz" pos="2008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19.xml"/><Relationship Id="rId45" Type="http://schemas.openxmlformats.org/officeDocument/2006/relationships/font" Target="fonts/font16.fntdata"/><Relationship Id="rId44" Type="http://schemas.openxmlformats.org/officeDocument/2006/relationships/font" Target="fonts/font15.fntdata"/><Relationship Id="rId43" Type="http://schemas.openxmlformats.org/officeDocument/2006/relationships/font" Target="fonts/font14.fntdata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" Target="slides/slide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file:///D:\qq&#25991;&#20214;\712321467\Image\C2C\Image2\%7b75232B38-A165-1FB7-499C-2E1C792CACB5%7d.png" TargetMode="Externa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file:///D:\qq&#25991;&#20214;\712321467\Image\C2C\Image2\%7b75232B38-A165-1FB7-499C-2E1C792CACB5%7d.png" TargetMode="Externa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/>
        </p:nvPicPr>
        <p:blipFill>
          <a:blip r:embed="rId12" r:link="rId1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32B18-C766-481A-80A6-CDB44AEB3B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330D2-D899-4127-A816-318B43AB2035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/>
        </p:nvPicPr>
        <p:blipFill>
          <a:blip r:embed="rId12" r:link="rId13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emf"/><Relationship Id="rId8" Type="http://schemas.openxmlformats.org/officeDocument/2006/relationships/image" Target="../media/image9.emf"/><Relationship Id="rId7" Type="http://schemas.openxmlformats.org/officeDocument/2006/relationships/image" Target="../media/image8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5.emf"/><Relationship Id="rId13" Type="http://schemas.openxmlformats.org/officeDocument/2006/relationships/image" Target="../media/image14.emf"/><Relationship Id="rId12" Type="http://schemas.openxmlformats.org/officeDocument/2006/relationships/image" Target="../media/image13.emf"/><Relationship Id="rId11" Type="http://schemas.openxmlformats.org/officeDocument/2006/relationships/image" Target="../media/image12.emf"/><Relationship Id="rId10" Type="http://schemas.openxmlformats.org/officeDocument/2006/relationships/image" Target="../media/image11.emf"/><Relationship Id="rId1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tags" Target="../tags/tag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.xml"/><Relationship Id="rId1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.xml"/><Relationship Id="rId1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14.emf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emf"/><Relationship Id="rId8" Type="http://schemas.openxmlformats.org/officeDocument/2006/relationships/image" Target="../media/image13.emf"/><Relationship Id="rId7" Type="http://schemas.openxmlformats.org/officeDocument/2006/relationships/image" Target="../media/image19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6319" y="283200"/>
            <a:ext cx="637302" cy="663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5462" y="1872514"/>
            <a:ext cx="637302" cy="663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3462" y="3222343"/>
            <a:ext cx="637302" cy="663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0960" y="4561286"/>
            <a:ext cx="637302" cy="663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1012" y="6177899"/>
            <a:ext cx="637302" cy="663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3" y="227390"/>
            <a:ext cx="395111" cy="3725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24" y="2018175"/>
            <a:ext cx="395111" cy="3725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06" y="3808961"/>
            <a:ext cx="395111" cy="3725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280" y="3368004"/>
            <a:ext cx="395111" cy="3725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994" y="5523376"/>
            <a:ext cx="395111" cy="3725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406" y="3902613"/>
            <a:ext cx="395111" cy="3725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" y="2373"/>
            <a:ext cx="395111" cy="36124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9" y="2390708"/>
            <a:ext cx="395111" cy="36124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27" y="6213556"/>
            <a:ext cx="395111" cy="3612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16" y="6040132"/>
            <a:ext cx="395111" cy="36124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30" y="27393"/>
            <a:ext cx="395111" cy="36124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208" y="5715287"/>
            <a:ext cx="395111" cy="36124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10" y="6083099"/>
            <a:ext cx="395111" cy="361244"/>
          </a:xfrm>
          <a:prstGeom prst="rect">
            <a:avLst/>
          </a:prstGeom>
        </p:spPr>
      </p:pic>
      <p:sp>
        <p:nvSpPr>
          <p:cNvPr id="7" name="矩形: 对角圆角 6"/>
          <p:cNvSpPr/>
          <p:nvPr/>
        </p:nvSpPr>
        <p:spPr>
          <a:xfrm>
            <a:off x="315686" y="413657"/>
            <a:ext cx="11487149" cy="6030686"/>
          </a:xfrm>
          <a:prstGeom prst="round2Diag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768" y="5264052"/>
            <a:ext cx="617269" cy="66385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616" y="2751952"/>
            <a:ext cx="497192" cy="58005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32508">
            <a:off x="9657051" y="2171780"/>
            <a:ext cx="699911" cy="63217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91764">
            <a:off x="10652028" y="63182"/>
            <a:ext cx="1704622" cy="200942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7925" y="5457825"/>
            <a:ext cx="267335" cy="25717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/>
          <a:srcRect b="22566"/>
          <a:stretch>
            <a:fillRect/>
          </a:stretch>
        </p:blipFill>
        <p:spPr>
          <a:xfrm>
            <a:off x="5418248" y="1090708"/>
            <a:ext cx="2564256" cy="26000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09269">
            <a:off x="3651488" y="1137332"/>
            <a:ext cx="2576151" cy="308041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059940" y="3026410"/>
            <a:ext cx="9265920" cy="1781810"/>
          </a:xfrm>
          <a:prstGeom prst="rect">
            <a:avLst/>
          </a:prstGeom>
          <a:solidFill>
            <a:schemeClr val="bg1"/>
          </a:solidFill>
          <a:ln w="28575">
            <a:solidFill>
              <a:srgbClr val="7638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rcRect b="23306"/>
          <a:stretch>
            <a:fillRect/>
          </a:stretch>
        </p:blipFill>
        <p:spPr>
          <a:xfrm>
            <a:off x="7913405" y="1019451"/>
            <a:ext cx="1492033" cy="226059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719436">
            <a:off x="-68479" y="4416201"/>
            <a:ext cx="1388533" cy="93697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2732" y="718385"/>
            <a:ext cx="1984637" cy="3065556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2059305" y="3027045"/>
            <a:ext cx="7919085" cy="22371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ja-JP" sz="60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   </a:t>
            </a:r>
            <a:r>
              <a:rPr lang="ja-JP" altLang="zh-CN" sz="60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第一課</a:t>
            </a:r>
            <a:endParaRPr lang="zh-CN" altLang="en-US" sz="6000" b="1" smtClean="0">
              <a:latin typeface="MS Mincho" panose="02020609040205080304" charset="-128"/>
              <a:ea typeface="MS Mincho" panose="02020609040205080304" charset="-128"/>
              <a:sym typeface="+mn-ea"/>
            </a:endParaRPr>
          </a:p>
          <a:p>
            <a:pPr algn="dist"/>
            <a:r>
              <a:rPr lang="zh-CN" altLang="en-US" sz="6000" smtClean="0">
                <a:sym typeface="+mn-ea"/>
              </a:rPr>
              <a:t>   </a:t>
            </a:r>
            <a:r>
              <a:rPr lang="zh-CN" altLang="en-US" sz="6000" b="1" smtClean="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 </a:t>
            </a:r>
            <a:r>
              <a:rPr lang="ja-JP" altLang="en-US" sz="6000" b="1" smtClean="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私は留学生です</a:t>
            </a:r>
            <a:endParaRPr lang="zh-CN" altLang="en-US" sz="6000" b="1"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9146" y="4289421"/>
            <a:ext cx="102472" cy="9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5715" y="1292225"/>
            <a:ext cx="10809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2.</a:t>
            </a:r>
            <a:r>
              <a:rPr lang="ja-JP" altLang="en-US" sz="3200"/>
              <a:t>　</a:t>
            </a:r>
            <a:r>
              <a:rPr lang="zh-CN" altLang="en-US" sz="3200">
                <a:solidFill>
                  <a:srgbClr val="0070C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名</a:t>
            </a:r>
            <a:r>
              <a:rPr lang="en-US" altLang="zh-CN" sz="3200">
                <a:solidFill>
                  <a:srgbClr val="0070C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1</a:t>
            </a:r>
            <a:r>
              <a:rPr lang="ja-JP" altLang="en-US" sz="3200">
                <a:solidFill>
                  <a:srgbClr val="0070C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　</a:t>
            </a:r>
            <a:r>
              <a:rPr lang="ja-JP" altLang="en-US" sz="320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は　</a:t>
            </a:r>
            <a:r>
              <a:rPr lang="zh-CN" altLang="en-US" sz="3200">
                <a:solidFill>
                  <a:srgbClr val="7030A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名</a:t>
            </a:r>
            <a:r>
              <a:rPr lang="en-US" altLang="zh-CN" sz="3200">
                <a:solidFill>
                  <a:srgbClr val="7030A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2</a:t>
            </a:r>
            <a:r>
              <a:rPr lang="ja-JP" altLang="en-US" sz="3200">
                <a:solidFill>
                  <a:srgbClr val="7030A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　</a:t>
            </a:r>
            <a:r>
              <a:rPr lang="ja-JP" altLang="en-US" sz="320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ではありません</a:t>
            </a:r>
            <a:r>
              <a:rPr lang="ja-JP" altLang="en-US" sz="3200"/>
              <a:t>　     　</a:t>
            </a:r>
            <a:r>
              <a:rPr lang="en-US" altLang="ja-JP" sz="3200"/>
              <a:t>······is </a:t>
            </a:r>
            <a:r>
              <a:rPr lang="en-US" altLang="zh-CN" sz="3200"/>
              <a:t>not</a:t>
            </a:r>
            <a:r>
              <a:rPr lang="en-US" altLang="zh-CN" sz="3200"/>
              <a:t>······</a:t>
            </a:r>
            <a:endParaRPr lang="en-US" altLang="zh-CN" sz="3200"/>
          </a:p>
        </p:txBody>
      </p:sp>
      <p:sp>
        <p:nvSpPr>
          <p:cNvPr id="13" name="上箭头 12"/>
          <p:cNvSpPr/>
          <p:nvPr/>
        </p:nvSpPr>
        <p:spPr>
          <a:xfrm>
            <a:off x="5139055" y="1861185"/>
            <a:ext cx="700405" cy="4806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69615" y="2475230"/>
            <a:ext cx="5459095" cy="1398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zh-CN" sz="2400">
                <a:solidFill>
                  <a:schemeClr val="accent5"/>
                </a:solidFill>
              </a:rPr>
              <a:t>　</a:t>
            </a:r>
            <a:r>
              <a:rPr lang="en-US" altLang="zh-CN" sz="2800">
                <a:solidFill>
                  <a:schemeClr val="accent5"/>
                </a:solidFill>
              </a:rPr>
              <a:t>Negative judgment </a:t>
            </a:r>
            <a:endParaRPr lang="en-US" altLang="zh-CN" sz="2800">
              <a:solidFill>
                <a:schemeClr val="accent5"/>
              </a:solidFill>
            </a:endParaRPr>
          </a:p>
          <a:p>
            <a:r>
              <a:rPr lang="en-US" altLang="zh-CN" sz="2800">
                <a:solidFill>
                  <a:schemeClr val="accent5"/>
                </a:solidFill>
              </a:rPr>
              <a:t>(spoken form): </a:t>
            </a:r>
            <a:r>
              <a:rPr lang="ja-JP" altLang="zh-CN" sz="3200" b="1">
                <a:solidFill>
                  <a:schemeClr val="accent2"/>
                </a:solidFill>
                <a:latin typeface="MS Mincho" panose="02020609040205080304" charset="-128"/>
                <a:ea typeface="MS Mincho" panose="02020609040205080304" charset="-128"/>
              </a:rPr>
              <a:t>じゃありません</a:t>
            </a:r>
            <a:endParaRPr lang="ja-JP" altLang="en-US" sz="2800" b="1">
              <a:solidFill>
                <a:srgbClr val="FF0000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2994660" y="300990"/>
            <a:ext cx="5146040" cy="5835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二、</a:t>
            </a:r>
            <a:r>
              <a:rPr lang="ja-JP" altLang="en-US" sz="32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～</a:t>
            </a:r>
            <a:r>
              <a:rPr lang="zh-CN" altLang="en-US" sz="3200" b="1" smtClean="0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ja-JP" altLang="en-US" sz="32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～</a:t>
            </a:r>
            <a:r>
              <a:rPr lang="zh-CN" altLang="en-US" sz="3200" b="1" smtClean="0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ではありません</a:t>
            </a:r>
            <a:endParaRPr lang="en-US" altLang="ja-JP" sz="3200" b="1">
              <a:solidFill>
                <a:prstClr val="black"/>
              </a:solidFill>
              <a:latin typeface="MS PGothic" panose="020B060007020508020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58390" y="3646805"/>
            <a:ext cx="78447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Xiao Zhang </a:t>
            </a:r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is</a:t>
            </a: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not</a:t>
            </a: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a student.</a:t>
            </a:r>
            <a:endParaRPr lang="en-US" altLang="zh-CN" sz="4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58390" y="4879340"/>
            <a:ext cx="7136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張さんは学生ではありません。</a:t>
            </a:r>
            <a:endParaRPr lang="ja-JP" altLang="zh-CN" sz="3600" b="1"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91764">
            <a:off x="465993" y="2436812"/>
            <a:ext cx="1704622" cy="2009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5715" y="1292225"/>
            <a:ext cx="10809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2.</a:t>
            </a:r>
            <a:r>
              <a:rPr lang="ja-JP" altLang="en-US" sz="3200"/>
              <a:t>　</a:t>
            </a:r>
            <a:r>
              <a:rPr lang="zh-CN" altLang="en-US" sz="3200">
                <a:solidFill>
                  <a:srgbClr val="0070C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名</a:t>
            </a:r>
            <a:r>
              <a:rPr lang="en-US" altLang="zh-CN" sz="3200">
                <a:solidFill>
                  <a:srgbClr val="0070C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1</a:t>
            </a:r>
            <a:r>
              <a:rPr lang="ja-JP" altLang="en-US" sz="3200">
                <a:solidFill>
                  <a:srgbClr val="0070C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　</a:t>
            </a:r>
            <a:r>
              <a:rPr lang="ja-JP" altLang="en-US" sz="320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は　</a:t>
            </a:r>
            <a:r>
              <a:rPr lang="zh-CN" altLang="en-US" sz="3200">
                <a:solidFill>
                  <a:srgbClr val="7030A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名</a:t>
            </a:r>
            <a:r>
              <a:rPr lang="en-US" altLang="zh-CN" sz="3200">
                <a:solidFill>
                  <a:srgbClr val="7030A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2</a:t>
            </a:r>
            <a:r>
              <a:rPr lang="ja-JP" altLang="en-US" sz="3200">
                <a:solidFill>
                  <a:srgbClr val="7030A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　</a:t>
            </a:r>
            <a:r>
              <a:rPr lang="ja-JP" altLang="en-US" sz="320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ではありません</a:t>
            </a:r>
            <a:r>
              <a:rPr lang="ja-JP" altLang="en-US" sz="3200"/>
              <a:t>　     　</a:t>
            </a:r>
            <a:r>
              <a:rPr lang="en-US" altLang="ja-JP" sz="3200"/>
              <a:t>······is not</a:t>
            </a:r>
            <a:r>
              <a:rPr lang="en-US" altLang="zh-CN" sz="3200"/>
              <a:t>······</a:t>
            </a:r>
            <a:endParaRPr lang="en-US" altLang="zh-CN" sz="3200"/>
          </a:p>
        </p:txBody>
      </p:sp>
      <p:sp>
        <p:nvSpPr>
          <p:cNvPr id="13" name="上箭头 12"/>
          <p:cNvSpPr/>
          <p:nvPr/>
        </p:nvSpPr>
        <p:spPr>
          <a:xfrm>
            <a:off x="5267960" y="1861185"/>
            <a:ext cx="700405" cy="4806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35960" y="2414270"/>
            <a:ext cx="55841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sz="2400">
                <a:solidFill>
                  <a:schemeClr val="accent5"/>
                </a:solidFill>
              </a:rPr>
              <a:t>　　</a:t>
            </a:r>
            <a:r>
              <a:rPr lang="ja-JP" altLang="zh-CN" sz="2800">
                <a:solidFill>
                  <a:schemeClr val="accent5"/>
                </a:solidFill>
              </a:rPr>
              <a:t>　</a:t>
            </a:r>
            <a:r>
              <a:rPr lang="en-US" altLang="zh-CN" sz="2800">
                <a:solidFill>
                  <a:schemeClr val="accent5"/>
                </a:solidFill>
              </a:rPr>
              <a:t>Negative answer.</a:t>
            </a:r>
            <a:endParaRPr lang="en-US" altLang="zh-CN" sz="2800">
              <a:solidFill>
                <a:schemeClr val="accent5"/>
              </a:solidFill>
            </a:endParaRPr>
          </a:p>
          <a:p>
            <a:r>
              <a:rPr lang="en-US" altLang="zh-CN" sz="2800">
                <a:solidFill>
                  <a:schemeClr val="accent5"/>
                </a:solidFill>
                <a:sym typeface="+mn-ea"/>
              </a:rPr>
              <a:t>(spoken form)</a:t>
            </a:r>
            <a:r>
              <a:rPr lang="zh-CN" altLang="en-US" sz="2800">
                <a:solidFill>
                  <a:schemeClr val="accent5"/>
                </a:solidFill>
              </a:rPr>
              <a:t>：</a:t>
            </a:r>
            <a:r>
              <a:rPr lang="ja-JP" altLang="zh-CN" sz="3200" b="1">
                <a:solidFill>
                  <a:schemeClr val="accent2"/>
                </a:solidFill>
                <a:latin typeface="MS Mincho" panose="02020609040205080304" charset="-128"/>
                <a:ea typeface="MS Mincho" panose="02020609040205080304" charset="-128"/>
              </a:rPr>
              <a:t>じゃありません</a:t>
            </a:r>
            <a:endParaRPr lang="ja-JP" altLang="zh-CN" sz="3200" b="1">
              <a:solidFill>
                <a:schemeClr val="accent2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44700" y="3655695"/>
            <a:ext cx="66617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佐藤さん</a:t>
            </a:r>
            <a:r>
              <a:rPr lang="ja-JP" altLang="zh-CN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学生</a:t>
            </a:r>
            <a:r>
              <a:rPr lang="ja-JP" altLang="zh-CN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ではありません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。</a:t>
            </a:r>
            <a:endParaRPr lang="ja-JP" altLang="zh-CN" sz="3200" b="1"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44700" y="4671060"/>
            <a:ext cx="67754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ダニエル</a:t>
            </a:r>
            <a:r>
              <a:rPr lang="ja-JP" altLang="zh-CN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日本人</a:t>
            </a:r>
            <a:r>
              <a:rPr lang="ja-JP" altLang="zh-CN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ではありません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。</a:t>
            </a:r>
            <a:endParaRPr lang="ja-JP" altLang="zh-CN" sz="3200" b="1"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10105" y="5686425"/>
            <a:ext cx="69253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鈴木さん</a:t>
            </a:r>
            <a:r>
              <a:rPr lang="ja-JP" altLang="zh-CN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留学生</a:t>
            </a:r>
            <a:r>
              <a:rPr lang="ja-JP" altLang="zh-CN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じゃありません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。</a:t>
            </a:r>
            <a:endParaRPr lang="ja-JP" altLang="zh-CN" sz="3200" b="1"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2994660" y="300990"/>
            <a:ext cx="5146040" cy="5835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二、</a:t>
            </a:r>
            <a:r>
              <a:rPr lang="ja-JP" altLang="en-US" sz="32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～</a:t>
            </a:r>
            <a:r>
              <a:rPr lang="zh-CN" altLang="en-US" sz="3200" b="1" smtClean="0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ja-JP" altLang="en-US" sz="32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～</a:t>
            </a:r>
            <a:r>
              <a:rPr lang="zh-CN" altLang="en-US" sz="3200" b="1" smtClean="0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ではありません</a:t>
            </a:r>
            <a:endParaRPr lang="en-US" altLang="ja-JP" sz="3200" b="1">
              <a:solidFill>
                <a:prstClr val="black"/>
              </a:solidFill>
              <a:latin typeface="MS PGothic" panose="020B0600070205080204" charset="-128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91764">
            <a:off x="9674128" y="3092132"/>
            <a:ext cx="1704622" cy="2009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6319" y="283200"/>
            <a:ext cx="637302" cy="663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5462" y="1872514"/>
            <a:ext cx="637302" cy="663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3462" y="3222343"/>
            <a:ext cx="637302" cy="663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0960" y="4561286"/>
            <a:ext cx="637302" cy="663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1012" y="6177899"/>
            <a:ext cx="637302" cy="663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3" y="227390"/>
            <a:ext cx="395111" cy="3725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24" y="2018175"/>
            <a:ext cx="395111" cy="3725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06" y="3808961"/>
            <a:ext cx="395111" cy="3725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280" y="3368004"/>
            <a:ext cx="395111" cy="3725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994" y="5523376"/>
            <a:ext cx="395111" cy="3725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406" y="3902613"/>
            <a:ext cx="395111" cy="3725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" y="2373"/>
            <a:ext cx="395111" cy="36124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9" y="2390708"/>
            <a:ext cx="395111" cy="36124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27" y="6213556"/>
            <a:ext cx="395111" cy="3612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16" y="6040132"/>
            <a:ext cx="395111" cy="36124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30" y="27393"/>
            <a:ext cx="395111" cy="36124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208" y="5715287"/>
            <a:ext cx="395111" cy="36124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10" y="6083099"/>
            <a:ext cx="395111" cy="361244"/>
          </a:xfrm>
          <a:prstGeom prst="rect">
            <a:avLst/>
          </a:prstGeom>
        </p:spPr>
      </p:pic>
      <p:sp>
        <p:nvSpPr>
          <p:cNvPr id="7" name="矩形: 对角圆角 6"/>
          <p:cNvSpPr/>
          <p:nvPr/>
        </p:nvSpPr>
        <p:spPr>
          <a:xfrm>
            <a:off x="337185" y="1195070"/>
            <a:ext cx="11833225" cy="5379720"/>
          </a:xfrm>
          <a:prstGeom prst="round2Diag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b="1">
              <a:solidFill>
                <a:schemeClr val="tx1"/>
              </a:solidFill>
            </a:endParaRPr>
          </a:p>
          <a:p>
            <a:pPr algn="ctr"/>
            <a:r>
              <a:rPr lang="en-US" altLang="zh-CN" sz="2800" b="1" i="1">
                <a:gradFill>
                  <a:gsLst>
                    <a:gs pos="25000">
                      <a:srgbClr val="FF6952"/>
                    </a:gs>
                    <a:gs pos="75000">
                      <a:srgbClr val="FFD2AC"/>
                    </a:gs>
                    <a:gs pos="0">
                      <a:srgbClr val="FF3E35"/>
                    </a:gs>
                    <a:gs pos="100000">
                      <a:srgbClr val="FFE3BE"/>
                    </a:gs>
                  </a:gsLst>
                  <a:lin ang="18900000" scaled="1"/>
                </a:gradFill>
                <a:latin typeface="Comic Sans MS" panose="030F0702030302020204" charset="0"/>
                <a:cs typeface="Comic Sans MS" panose="030F0702030302020204" charset="0"/>
              </a:rPr>
              <a:t>Practice by replacing the underlined part following the example.</a:t>
            </a:r>
            <a:endParaRPr lang="en-US" altLang="zh-CN" sz="2800" b="1" i="1">
              <a:gradFill>
                <a:gsLst>
                  <a:gs pos="25000">
                    <a:srgbClr val="FF6952"/>
                  </a:gs>
                  <a:gs pos="75000">
                    <a:srgbClr val="FFD2AC"/>
                  </a:gs>
                  <a:gs pos="0">
                    <a:srgbClr val="FF3E35"/>
                  </a:gs>
                  <a:gs pos="100000">
                    <a:srgbClr val="FFE3BE"/>
                  </a:gs>
                </a:gsLst>
                <a:lin ang="18900000" scaled="1"/>
              </a:gra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zh-CN" sz="2800" b="1" i="1">
              <a:gradFill>
                <a:gsLst>
                  <a:gs pos="25000">
                    <a:srgbClr val="FF6952"/>
                  </a:gs>
                  <a:gs pos="75000">
                    <a:srgbClr val="FFD2AC"/>
                  </a:gs>
                  <a:gs pos="0">
                    <a:srgbClr val="FF3E35"/>
                  </a:gs>
                  <a:gs pos="100000">
                    <a:srgbClr val="FFE3BE"/>
                  </a:gs>
                </a:gsLst>
                <a:lin ang="18900000" scaled="1"/>
              </a:gra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endParaRPr lang="en-US" altLang="zh-CN" sz="2800" b="1" i="1">
              <a:gradFill>
                <a:gsLst>
                  <a:gs pos="25000">
                    <a:srgbClr val="FF6952"/>
                  </a:gs>
                  <a:gs pos="75000">
                    <a:srgbClr val="FFD2AC"/>
                  </a:gs>
                  <a:gs pos="0">
                    <a:srgbClr val="FF3E35"/>
                  </a:gs>
                  <a:gs pos="100000">
                    <a:srgbClr val="FFE3BE"/>
                  </a:gs>
                </a:gsLst>
                <a:lin ang="18900000" scaled="1"/>
              </a:gradFill>
              <a:latin typeface="Comic Sans MS" panose="030F0702030302020204" charset="0"/>
              <a:cs typeface="Comic Sans MS" panose="030F0702030302020204" charset="0"/>
            </a:endParaRPr>
          </a:p>
          <a:p>
            <a:pPr algn="ctr"/>
            <a:r>
              <a:rPr lang="zh-CN" altLang="en-US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【例】</a:t>
            </a:r>
            <a:r>
              <a:rPr lang="ja-JP" altLang="zh-CN" sz="32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王さん</a:t>
            </a:r>
            <a:r>
              <a:rPr lang="ja-JP" altLang="zh-CN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は</a:t>
            </a:r>
            <a:r>
              <a:rPr lang="ja-JP" altLang="zh-CN" sz="32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日本人</a:t>
            </a:r>
            <a:r>
              <a:rPr lang="ja-JP" altLang="zh-CN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ではありません。</a:t>
            </a:r>
            <a:r>
              <a:rPr lang="ja-JP" altLang="zh-CN" sz="32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中国人</a:t>
            </a:r>
            <a:r>
              <a:rPr lang="ja-JP" altLang="zh-CN" sz="32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です。</a:t>
            </a:r>
            <a:endParaRPr lang="zh-CN" altLang="en-US" sz="3200" b="1">
              <a:solidFill>
                <a:srgbClr val="FF0000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   (1)</a:t>
            </a:r>
            <a:r>
              <a:rPr lang="ja-JP" altLang="en-US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ダニエルさん／アメリカ人／イギリス人</a:t>
            </a:r>
            <a:r>
              <a:rPr lang="ja-JP" altLang="en-US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　</a:t>
            </a:r>
            <a:endParaRPr lang="ja-JP" altLang="en-US" sz="28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   (2)</a:t>
            </a:r>
            <a:r>
              <a:rPr lang="ja-JP" altLang="en-US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李さん／先生／大学生</a:t>
            </a:r>
            <a:endParaRPr lang="ja-JP" altLang="en-US" sz="28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ja-JP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   (3)</a:t>
            </a:r>
            <a:r>
              <a:rPr lang="ja-JP" altLang="en-US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佐藤さん／会社員／先生　　　</a:t>
            </a:r>
            <a:endParaRPr lang="ja-JP" altLang="en-US" sz="28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ja-JP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   (4)</a:t>
            </a:r>
            <a:r>
              <a:rPr lang="ja-JP" altLang="en-US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鈴木さん／スポーツ選手／留学生</a:t>
            </a:r>
            <a:endParaRPr lang="ja-JP" altLang="en-US" sz="28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   (5)</a:t>
            </a:r>
            <a:r>
              <a:rPr lang="ja-JP" altLang="en-US" sz="28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キムさん／中国人／韓国人</a:t>
            </a:r>
            <a:endParaRPr lang="zh-CN" altLang="en-US" sz="28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algn="ctr"/>
            <a:endParaRPr lang="zh-CN" altLang="en-US" sz="32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3958">
            <a:off x="9855200" y="3348355"/>
            <a:ext cx="922020" cy="137160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595" y="5225415"/>
            <a:ext cx="493395" cy="46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07615" y="4030980"/>
            <a:ext cx="60604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1" indent="0"/>
            <a:r>
              <a:rPr lang="ja-JP" altLang="zh-CN" sz="3600" b="1" smtClean="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A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：張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さん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は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学生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ですか</a:t>
            </a:r>
            <a:r>
              <a:rPr lang="ja-JP" altLang="zh-CN" sz="360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。</a:t>
            </a:r>
            <a:endParaRPr lang="ja-JP" altLang="en-US" sz="2800">
              <a:solidFill>
                <a:schemeClr val="accent5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6845" y="968375"/>
            <a:ext cx="9783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/>
              <a:t>3.</a:t>
            </a:r>
            <a:r>
              <a:rPr lang="ja-JP" altLang="en-US" sz="3600"/>
              <a:t>　</a:t>
            </a:r>
            <a:r>
              <a:rPr lang="zh-CN" altLang="en-US" sz="3600">
                <a:solidFill>
                  <a:srgbClr val="0070C0"/>
                </a:solidFill>
              </a:rPr>
              <a:t>名</a:t>
            </a:r>
            <a:r>
              <a:rPr lang="en-US" altLang="zh-CN" sz="3600">
                <a:solidFill>
                  <a:srgbClr val="0070C0"/>
                </a:solidFill>
              </a:rPr>
              <a:t>1</a:t>
            </a:r>
            <a:r>
              <a:rPr lang="ja-JP" altLang="en-US" sz="3600">
                <a:solidFill>
                  <a:srgbClr val="0070C0"/>
                </a:solidFill>
              </a:rPr>
              <a:t>　</a:t>
            </a:r>
            <a:r>
              <a:rPr lang="ja-JP" altLang="en-US" sz="3600">
                <a:latin typeface="MS Mincho" panose="02020609040205080304" charset="-128"/>
                <a:ea typeface="MS Mincho" panose="02020609040205080304" charset="-128"/>
              </a:rPr>
              <a:t>は</a:t>
            </a:r>
            <a:r>
              <a:rPr lang="ja-JP" altLang="en-US" sz="3600"/>
              <a:t>　</a:t>
            </a:r>
            <a:r>
              <a:rPr lang="zh-CN" altLang="en-US" sz="3600">
                <a:solidFill>
                  <a:srgbClr val="7030A0"/>
                </a:solidFill>
              </a:rPr>
              <a:t>名</a:t>
            </a:r>
            <a:r>
              <a:rPr lang="en-US" altLang="zh-CN" sz="3600">
                <a:solidFill>
                  <a:srgbClr val="7030A0"/>
                </a:solidFill>
              </a:rPr>
              <a:t>2</a:t>
            </a:r>
            <a:r>
              <a:rPr lang="ja-JP" altLang="en-US" sz="3600">
                <a:solidFill>
                  <a:srgbClr val="7030A0"/>
                </a:solidFill>
              </a:rPr>
              <a:t>　</a:t>
            </a:r>
            <a:r>
              <a:rPr lang="ja-JP" altLang="en-US" sz="3600">
                <a:latin typeface="MS Mincho" panose="02020609040205080304" charset="-128"/>
                <a:ea typeface="MS Mincho" panose="02020609040205080304" charset="-128"/>
              </a:rPr>
              <a:t>ですか　</a:t>
            </a:r>
            <a:r>
              <a:rPr lang="ja-JP" altLang="en-US" sz="3600"/>
              <a:t>     　</a:t>
            </a:r>
            <a:r>
              <a:rPr lang="en-US" altLang="zh-CN" sz="3600"/>
              <a:t>Is······</a:t>
            </a:r>
            <a:r>
              <a:rPr lang="zh-CN" altLang="en-US" sz="3600"/>
              <a:t>？</a:t>
            </a:r>
            <a:endParaRPr lang="zh-CN" altLang="en-US" sz="3600"/>
          </a:p>
        </p:txBody>
      </p:sp>
      <p:sp>
        <p:nvSpPr>
          <p:cNvPr id="9" name="文本框 8"/>
          <p:cNvSpPr txBox="1"/>
          <p:nvPr/>
        </p:nvSpPr>
        <p:spPr>
          <a:xfrm>
            <a:off x="471170" y="1831340"/>
            <a:ext cx="858774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>
                <a:solidFill>
                  <a:schemeClr val="accent2"/>
                </a:solidFill>
              </a:rPr>
              <a:t>A declarative sentence + </a:t>
            </a:r>
            <a:r>
              <a:rPr lang="ja-JP" altLang="en-US" sz="3200">
                <a:solidFill>
                  <a:schemeClr val="accent2"/>
                </a:solidFill>
              </a:rPr>
              <a:t>か</a:t>
            </a:r>
            <a:r>
              <a:rPr lang="en-US" altLang="zh-CN" sz="3200">
                <a:solidFill>
                  <a:schemeClr val="accent2"/>
                </a:solidFill>
              </a:rPr>
              <a:t> at the end takes a question mark.</a:t>
            </a:r>
            <a:endParaRPr lang="en-US" altLang="zh-CN" sz="3200">
              <a:solidFill>
                <a:schemeClr val="accent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07615" y="5477510"/>
            <a:ext cx="59721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l">
              <a:buClrTx/>
              <a:buSzTx/>
              <a:buFontTx/>
            </a:pPr>
            <a:r>
              <a:rPr lang="ja-JP" altLang="zh-CN">
                <a:sym typeface="+mn-ea"/>
              </a:rPr>
              <a:t>              </a:t>
            </a:r>
            <a:r>
              <a:rPr lang="en-US" altLang="ja-JP" sz="3600">
                <a:sym typeface="+mn-ea"/>
              </a:rPr>
              <a:t>or</a:t>
            </a:r>
            <a:endParaRPr lang="en-US" altLang="ja-JP" sz="360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B：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はい、学生です。</a:t>
            </a:r>
            <a:endParaRPr lang="zh-CN" altLang="en-US" b="1"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61925" y="4832350"/>
            <a:ext cx="98539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l"/>
            <a:r>
              <a:rPr lang="en-US" altLang="zh-CN" sz="2400">
                <a:sym typeface="+mn-ea"/>
              </a:rPr>
              <a:t> (Affirmative answer)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B：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はい、そうです。</a:t>
            </a:r>
            <a:endParaRPr lang="ja-JP" altLang="zh-CN" sz="3600" b="1"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33295" y="3075305"/>
            <a:ext cx="68256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Is</a:t>
            </a: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</a:rPr>
              <a:t> Xiao Zhang a student?</a:t>
            </a:r>
            <a:endParaRPr lang="en-US" altLang="zh-CN" sz="4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7" name="图片 136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 rot="21154568">
            <a:off x="9287510" y="3568065"/>
            <a:ext cx="2228215" cy="15036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6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>
                <a:alpha val="49000"/>
              </a:srgbClr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86330" y="2845435"/>
            <a:ext cx="60604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1" indent="0"/>
            <a:r>
              <a:rPr lang="ja-JP" altLang="zh-CN" sz="3600" b="1" smtClean="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A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：張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さん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は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学生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ですか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。</a:t>
            </a:r>
            <a:endParaRPr lang="ja-JP" altLang="en-US" sz="2800" b="1">
              <a:solidFill>
                <a:schemeClr val="accent5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75715" y="1292225"/>
            <a:ext cx="9783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3.</a:t>
            </a:r>
            <a:r>
              <a:rPr lang="ja-JP" altLang="en-US" sz="3200"/>
              <a:t>　</a:t>
            </a:r>
            <a:r>
              <a:rPr lang="zh-CN" altLang="en-US" sz="3200">
                <a:solidFill>
                  <a:srgbClr val="0070C0"/>
                </a:solidFill>
              </a:rPr>
              <a:t>名</a:t>
            </a:r>
            <a:r>
              <a:rPr lang="en-US" altLang="zh-CN" sz="3200">
                <a:solidFill>
                  <a:srgbClr val="0070C0"/>
                </a:solidFill>
              </a:rPr>
              <a:t>1</a:t>
            </a:r>
            <a:r>
              <a:rPr lang="ja-JP" altLang="en-US" sz="3200">
                <a:solidFill>
                  <a:srgbClr val="0070C0"/>
                </a:solidFill>
              </a:rPr>
              <a:t>　</a:t>
            </a:r>
            <a:r>
              <a:rPr lang="ja-JP" altLang="en-US" sz="3200">
                <a:latin typeface="MS Mincho" panose="02020609040205080304" charset="-128"/>
                <a:ea typeface="MS Mincho" panose="02020609040205080304" charset="-128"/>
              </a:rPr>
              <a:t>は</a:t>
            </a:r>
            <a:r>
              <a:rPr lang="ja-JP" altLang="en-US" sz="3200"/>
              <a:t>　</a:t>
            </a:r>
            <a:r>
              <a:rPr lang="zh-CN" altLang="en-US" sz="3200">
                <a:solidFill>
                  <a:srgbClr val="7030A0"/>
                </a:solidFill>
              </a:rPr>
              <a:t>名</a:t>
            </a:r>
            <a:r>
              <a:rPr lang="en-US" altLang="zh-CN" sz="3200">
                <a:solidFill>
                  <a:srgbClr val="7030A0"/>
                </a:solidFill>
              </a:rPr>
              <a:t>2</a:t>
            </a:r>
            <a:r>
              <a:rPr lang="ja-JP" altLang="en-US" sz="3200">
                <a:solidFill>
                  <a:srgbClr val="7030A0"/>
                </a:solidFill>
              </a:rPr>
              <a:t>　</a:t>
            </a:r>
            <a:r>
              <a:rPr lang="ja-JP" altLang="en-US" sz="3200">
                <a:latin typeface="MS Mincho" panose="02020609040205080304" charset="-128"/>
                <a:ea typeface="MS Mincho" panose="02020609040205080304" charset="-128"/>
              </a:rPr>
              <a:t>ですか</a:t>
            </a:r>
            <a:r>
              <a:rPr lang="ja-JP" altLang="en-US" sz="3200"/>
              <a:t>　     　</a:t>
            </a:r>
            <a:r>
              <a:rPr lang="en-US" altLang="ja-JP" sz="3200"/>
              <a:t>Is</a:t>
            </a:r>
            <a:r>
              <a:rPr lang="en-US" altLang="zh-CN" sz="3200"/>
              <a:t>······</a:t>
            </a:r>
            <a:r>
              <a:rPr lang="zh-CN" altLang="en-US" sz="3200"/>
              <a:t>？</a:t>
            </a:r>
            <a:endParaRPr lang="zh-CN" altLang="en-US" sz="3200"/>
          </a:p>
        </p:txBody>
      </p:sp>
      <p:sp>
        <p:nvSpPr>
          <p:cNvPr id="9" name="文本框 8"/>
          <p:cNvSpPr txBox="1"/>
          <p:nvPr/>
        </p:nvSpPr>
        <p:spPr>
          <a:xfrm>
            <a:off x="944880" y="2068830"/>
            <a:ext cx="848296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olidFill>
                  <a:schemeClr val="accent2"/>
                </a:solidFill>
                <a:sym typeface="+mn-ea"/>
              </a:rPr>
              <a:t>A declarative sentence + </a:t>
            </a:r>
            <a:r>
              <a:rPr lang="ja-JP" altLang="en-US" sz="2400">
                <a:solidFill>
                  <a:schemeClr val="accent2"/>
                </a:solidFill>
                <a:sym typeface="+mn-ea"/>
              </a:rPr>
              <a:t>か</a:t>
            </a:r>
            <a:r>
              <a:rPr lang="en-US" altLang="zh-CN" sz="2400">
                <a:solidFill>
                  <a:schemeClr val="accent2"/>
                </a:solidFill>
                <a:sym typeface="+mn-ea"/>
              </a:rPr>
              <a:t> at the end takes a question mark.</a:t>
            </a:r>
            <a:endParaRPr lang="en-US" altLang="zh-CN" sz="2400">
              <a:solidFill>
                <a:schemeClr val="accent2"/>
              </a:solidFill>
            </a:endParaRPr>
          </a:p>
          <a:p>
            <a:endParaRPr lang="en-US" altLang="zh-CN" sz="2400">
              <a:solidFill>
                <a:schemeClr val="accent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51100" y="4417695"/>
            <a:ext cx="7755255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algn="l">
              <a:buClrTx/>
              <a:buSzTx/>
              <a:buFontTx/>
            </a:pPr>
            <a:r>
              <a:rPr lang="ja-JP" altLang="zh-CN">
                <a:sym typeface="+mn-ea"/>
              </a:rPr>
              <a:t>            </a:t>
            </a:r>
            <a:r>
              <a:rPr lang="en-US" altLang="ja-JP">
                <a:sym typeface="+mn-ea"/>
              </a:rPr>
              <a:t>                 </a:t>
            </a:r>
            <a:r>
              <a:rPr lang="ja-JP" altLang="zh-CN">
                <a:sym typeface="+mn-ea"/>
              </a:rPr>
              <a:t>  </a:t>
            </a:r>
            <a:r>
              <a:rPr lang="en-US" altLang="ja-JP" sz="3200">
                <a:sym typeface="+mn-ea"/>
              </a:rPr>
              <a:t>or</a:t>
            </a:r>
            <a:endParaRPr lang="ja-JP" altLang="zh-CN" sz="3600">
              <a:sym typeface="+mn-ea"/>
            </a:endParaRPr>
          </a:p>
          <a:p>
            <a:pPr lvl="1" algn="l">
              <a:buClrTx/>
              <a:buSzTx/>
              <a:buFontTx/>
            </a:pP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B：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いいえ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、</a:t>
            </a:r>
            <a:r>
              <a:rPr lang="ja-JP" altLang="zh-CN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そう</a:t>
            </a:r>
            <a:r>
              <a:rPr lang="ja-JP" altLang="zh-CN" sz="36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では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ありません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。</a:t>
            </a:r>
            <a:endParaRPr lang="ja-JP" altLang="zh-CN" sz="3600" b="1"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110" y="3762375"/>
            <a:ext cx="121958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l"/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(Negative answer) </a:t>
            </a:r>
            <a:r>
              <a:rPr lang="ja-JP" altLang="zh-CN" sz="3600" b="1" smtClean="0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B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：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いいえ、違います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。学生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ではありません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。</a:t>
            </a:r>
            <a:endParaRPr lang="ja-JP" altLang="zh-CN" sz="3600" b="1"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515610" y="4964430"/>
            <a:ext cx="1089660" cy="571500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175885" y="5783580"/>
            <a:ext cx="3922395" cy="571500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>
                <a:solidFill>
                  <a:schemeClr val="accent5"/>
                </a:solidFill>
                <a:sym typeface="+mn-ea"/>
              </a:rPr>
              <a:t>(spoken form)</a:t>
            </a:r>
            <a:r>
              <a:rPr lang="ja-JP" altLang="zh-CN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じゃ</a:t>
            </a:r>
            <a:endParaRPr lang="ja-JP" altLang="zh-CN" sz="36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pic>
        <p:nvPicPr>
          <p:cNvPr id="137" name="图片 136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 rot="21154568">
            <a:off x="9889490" y="1516380"/>
            <a:ext cx="1653540" cy="11156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0" grpId="0" animBg="1"/>
      <p:bldP spid="1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>
                <a:alpha val="100000"/>
              </a:srgbClr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6590" y="202565"/>
            <a:ext cx="89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chemeClr val="bg1"/>
                </a:solidFill>
              </a:rPr>
              <a:t>单词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03368" y="1925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400"/>
          </a:p>
        </p:txBody>
      </p:sp>
      <p:sp>
        <p:nvSpPr>
          <p:cNvPr id="5" name="副标题 2"/>
          <p:cNvSpPr txBox="1"/>
          <p:nvPr/>
        </p:nvSpPr>
        <p:spPr>
          <a:xfrm>
            <a:off x="2163445" y="3387492"/>
            <a:ext cx="9253220" cy="17341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ja-JP" sz="6000">
              <a:latin typeface="MS PGothic" panose="020B0600070205080204" charset="-128"/>
              <a:ea typeface="MS PGothic" panose="020B0600070205080204" charset="-128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63445" y="1564640"/>
            <a:ext cx="16922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はい、</a:t>
            </a:r>
            <a:endParaRPr lang="ja-JP" altLang="en-US" sz="40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1666240" y="796290"/>
            <a:ext cx="612140" cy="5264785"/>
          </a:xfrm>
          <a:prstGeom prst="leftBrace">
            <a:avLst>
              <a:gd name="adj1" fmla="val 60331"/>
              <a:gd name="adj2" fmla="val 50000"/>
            </a:avLst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2163445" y="3995961"/>
            <a:ext cx="20193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いいえ、</a:t>
            </a:r>
            <a:endParaRPr lang="ja-JP" altLang="en-US" sz="40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4311583" y="1138387"/>
            <a:ext cx="369002" cy="17669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4890770" y="1138297"/>
            <a:ext cx="2922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そうです。</a:t>
            </a:r>
            <a:endParaRPr lang="ja-JP" altLang="en-US" sz="36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80585" y="2263200"/>
            <a:ext cx="4712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（私は）張です。</a:t>
            </a:r>
            <a:endParaRPr lang="ja-JP" altLang="en-US" sz="36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4311750" y="3233128"/>
            <a:ext cx="365025" cy="25627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5062855" y="3125470"/>
            <a:ext cx="712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違います。張</a:t>
            </a:r>
            <a:r>
              <a:rPr lang="ja-JP" altLang="en-US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ではありません。</a:t>
            </a:r>
            <a:endParaRPr lang="ja-JP" altLang="en-US" sz="36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63123" y="4119496"/>
            <a:ext cx="6487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そうではありません。</a:t>
            </a:r>
            <a:endParaRPr lang="ja-JP" altLang="en-US" sz="36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 rot="16200000">
            <a:off x="913765" y="2481580"/>
            <a:ext cx="613410" cy="1803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Answer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62855" y="5308600"/>
            <a:ext cx="7007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そうじゃありません。</a:t>
            </a:r>
            <a:endParaRPr lang="ja-JP" altLang="en-US" sz="3600" b="1">
              <a:latin typeface="MS Mincho" panose="02020609040205080304" charset="-128"/>
              <a:ea typeface="MS Mincho" panose="02020609040205080304" charset="-128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rcRect b="22566"/>
          <a:stretch>
            <a:fillRect/>
          </a:stretch>
        </p:blipFill>
        <p:spPr>
          <a:xfrm>
            <a:off x="9393348" y="4258088"/>
            <a:ext cx="2564256" cy="2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75715" y="1292225"/>
            <a:ext cx="9783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4.</a:t>
            </a:r>
            <a:r>
              <a:rPr lang="ja-JP" altLang="en-US" sz="3200"/>
              <a:t>　</a:t>
            </a:r>
            <a:r>
              <a:rPr lang="zh-CN" altLang="en-US" sz="3200">
                <a:solidFill>
                  <a:srgbClr val="0070C0"/>
                </a:solidFill>
              </a:rPr>
              <a:t>名</a:t>
            </a:r>
            <a:r>
              <a:rPr lang="en-US" altLang="zh-CN" sz="3200">
                <a:solidFill>
                  <a:srgbClr val="0070C0"/>
                </a:solidFill>
              </a:rPr>
              <a:t>1</a:t>
            </a:r>
            <a:r>
              <a:rPr lang="ja-JP" altLang="en-US" sz="3200">
                <a:solidFill>
                  <a:srgbClr val="0070C0"/>
                </a:solidFill>
              </a:rPr>
              <a:t>　</a:t>
            </a:r>
            <a:r>
              <a:rPr lang="ja-JP" altLang="en-US" sz="3200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も</a:t>
            </a:r>
            <a:r>
              <a:rPr lang="ja-JP" altLang="en-US" sz="3200">
                <a:latin typeface="MS Mincho" panose="02020609040205080304" charset="-128"/>
                <a:ea typeface="MS Mincho" panose="02020609040205080304" charset="-128"/>
              </a:rPr>
              <a:t>　</a:t>
            </a:r>
            <a:r>
              <a:rPr lang="zh-CN" altLang="en-US" sz="3200">
                <a:solidFill>
                  <a:srgbClr val="7030A0"/>
                </a:solidFill>
              </a:rPr>
              <a:t>名</a:t>
            </a:r>
            <a:r>
              <a:rPr lang="en-US" altLang="zh-CN" sz="3200">
                <a:solidFill>
                  <a:srgbClr val="7030A0"/>
                </a:solidFill>
              </a:rPr>
              <a:t>2</a:t>
            </a:r>
            <a:r>
              <a:rPr lang="ja-JP" altLang="en-US" sz="3200">
                <a:solidFill>
                  <a:srgbClr val="7030A0"/>
                </a:solidFill>
              </a:rPr>
              <a:t>　</a:t>
            </a:r>
            <a:r>
              <a:rPr lang="ja-JP" altLang="en-US" sz="3200">
                <a:latin typeface="MS Mincho" panose="02020609040205080304" charset="-128"/>
                <a:ea typeface="MS Mincho" panose="02020609040205080304" charset="-128"/>
              </a:rPr>
              <a:t>です　</a:t>
            </a:r>
            <a:r>
              <a:rPr lang="ja-JP" altLang="en-US" sz="3200"/>
              <a:t>     　</a:t>
            </a:r>
            <a:r>
              <a:rPr lang="en-US" altLang="ja-JP" sz="3200"/>
              <a:t>······</a:t>
            </a:r>
            <a:r>
              <a:rPr lang="en-US" altLang="zh-CN" sz="3200"/>
              <a:t>is also</a:t>
            </a:r>
            <a:r>
              <a:rPr lang="en-US" altLang="zh-CN" sz="3200"/>
              <a:t>······</a:t>
            </a:r>
            <a:endParaRPr lang="zh-CN" altLang="en-US" sz="3200"/>
          </a:p>
        </p:txBody>
      </p:sp>
      <p:sp>
        <p:nvSpPr>
          <p:cNvPr id="6" name="上箭头 5"/>
          <p:cNvSpPr/>
          <p:nvPr/>
        </p:nvSpPr>
        <p:spPr>
          <a:xfrm>
            <a:off x="3066415" y="1853565"/>
            <a:ext cx="542290" cy="7632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6895" y="2719070"/>
            <a:ext cx="9448165" cy="988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ja-JP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も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replaces </a:t>
            </a:r>
            <a:r>
              <a:rPr lang="ja-JP" altLang="en-US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は</a:t>
            </a:r>
            <a:r>
              <a:rPr lang="en-US" altLang="zh-CN"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to mark the topic and indicates an additional item in the same category (“also/too”).</a:t>
            </a:r>
            <a:endParaRPr lang="en-US" altLang="zh-CN" sz="28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75715" y="4987925"/>
            <a:ext cx="10916920" cy="1880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A：ダニエルさんは学生です。張さん</a:t>
            </a:r>
            <a:r>
              <a:rPr lang="ja-JP" altLang="zh-CN" sz="32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も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学生</a:t>
            </a:r>
            <a:r>
              <a:rPr lang="ja-JP" altLang="zh-CN" sz="32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です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か。</a:t>
            </a:r>
            <a:endParaRPr lang="ja-JP" altLang="zh-CN" sz="3200" b="1"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B：はい、そうです。張さん</a:t>
            </a:r>
            <a:r>
              <a:rPr lang="ja-JP" altLang="zh-CN" sz="32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も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学生です。</a:t>
            </a:r>
            <a:endParaRPr lang="ja-JP" altLang="zh-CN" sz="3200" b="1"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0245" y="3734435"/>
            <a:ext cx="6102985" cy="7156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en-US" altLang="zh-CN" sz="3200"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+mn-ea"/>
              </a:rPr>
              <a:t>Xiao Zhang </a:t>
            </a:r>
            <a:r>
              <a:rPr lang="en-US" altLang="zh-CN" sz="3200">
                <a:solidFill>
                  <a:srgbClr val="FF0000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+mn-ea"/>
              </a:rPr>
              <a:t>is also</a:t>
            </a:r>
            <a:r>
              <a:rPr lang="en-US" altLang="zh-CN" sz="3200"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+mn-ea"/>
              </a:rPr>
              <a:t> a student.</a:t>
            </a:r>
            <a:endParaRPr lang="en-US" altLang="zh-CN" sz="3200">
              <a:solidFill>
                <a:schemeClr val="tx1"/>
              </a:solidFill>
              <a:latin typeface="Comic Sans MS" panose="030F0702030302020204" charset="0"/>
              <a:ea typeface="宋体" panose="02010600030101010101" pitchFamily="2" charset="-122"/>
              <a:cs typeface="Comic Sans MS" panose="030F0702030302020204" charset="0"/>
            </a:endParaRPr>
          </a:p>
          <a:p>
            <a:pPr indent="0" algn="just" fontAlgn="auto">
              <a:lnSpc>
                <a:spcPct val="150000"/>
              </a:lnSpc>
            </a:pPr>
            <a:endParaRPr lang="en-US" altLang="zh-CN" sz="3200" b="1">
              <a:solidFill>
                <a:schemeClr val="tx1"/>
              </a:solidFill>
              <a:latin typeface="Comic Sans MS" panose="030F0702030302020204" charset="0"/>
              <a:ea typeface="宋体" panose="02010600030101010101" pitchFamily="2" charset="-122"/>
              <a:cs typeface="Comic Sans MS" panose="030F0702030302020204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17005" y="3934460"/>
            <a:ext cx="50184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張さん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は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学生</a:t>
            </a:r>
            <a:r>
              <a:rPr lang="ja-JP" altLang="zh-CN" sz="36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です</a:t>
            </a:r>
            <a:r>
              <a:rPr lang="ja-JP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。</a:t>
            </a:r>
            <a:endParaRPr lang="ja-JP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  <a:sym typeface="+mn-ea"/>
            </a:endParaRPr>
          </a:p>
        </p:txBody>
      </p:sp>
      <p:pic>
        <p:nvPicPr>
          <p:cNvPr id="132" name="图片 131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 rot="18900000">
            <a:off x="9880600" y="1586230"/>
            <a:ext cx="1661160" cy="200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5" grpId="0"/>
      <p:bldP spid="11" grpId="0"/>
      <p:bldP spid="5" grpId="2"/>
      <p:bldP spid="5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75715" y="669925"/>
            <a:ext cx="9783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5.</a:t>
            </a:r>
            <a:r>
              <a:rPr lang="ja-JP" altLang="en-US" sz="3200"/>
              <a:t>　</a:t>
            </a:r>
            <a:r>
              <a:rPr lang="zh-CN" altLang="en-US" sz="3200">
                <a:solidFill>
                  <a:srgbClr val="0070C0"/>
                </a:solidFill>
              </a:rPr>
              <a:t>名</a:t>
            </a:r>
            <a:r>
              <a:rPr lang="en-US" altLang="zh-CN" sz="3200">
                <a:solidFill>
                  <a:srgbClr val="0070C0"/>
                </a:solidFill>
              </a:rPr>
              <a:t>1</a:t>
            </a:r>
            <a:r>
              <a:rPr lang="ja-JP" altLang="en-US" sz="3200">
                <a:solidFill>
                  <a:srgbClr val="0070C0"/>
                </a:solidFill>
              </a:rPr>
              <a:t>　</a:t>
            </a:r>
            <a:r>
              <a:rPr lang="ja-JP" altLang="en-US" sz="32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の</a:t>
            </a:r>
            <a:r>
              <a:rPr lang="ja-JP" altLang="en-US" sz="3200"/>
              <a:t>　</a:t>
            </a:r>
            <a:r>
              <a:rPr lang="zh-CN" altLang="en-US" sz="3200">
                <a:solidFill>
                  <a:srgbClr val="7030A0"/>
                </a:solidFill>
              </a:rPr>
              <a:t>名</a:t>
            </a:r>
            <a:r>
              <a:rPr lang="en-US" altLang="zh-CN" sz="3200">
                <a:solidFill>
                  <a:srgbClr val="7030A0"/>
                </a:solidFill>
              </a:rPr>
              <a:t>2</a:t>
            </a:r>
            <a:r>
              <a:rPr lang="ja-JP" altLang="en-US" sz="3200">
                <a:solidFill>
                  <a:srgbClr val="7030A0"/>
                </a:solidFill>
              </a:rPr>
              <a:t>　</a:t>
            </a:r>
            <a:r>
              <a:rPr lang="ja-JP" altLang="en-US" sz="3200"/>
              <a:t>　     　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376045" y="1528445"/>
            <a:ext cx="100844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Used to express possession, content, relationship, or association between nouns.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2245" y="2756535"/>
            <a:ext cx="7399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</a:rPr>
              <a:t>わたし</a:t>
            </a:r>
            <a:r>
              <a:rPr lang="ja-JP" altLang="zh-CN" sz="32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</a:rPr>
              <a:t>の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</a:rPr>
              <a:t>本　</a:t>
            </a:r>
            <a:r>
              <a:rPr lang="en-US" altLang="zh-CN" sz="2800" b="1"/>
              <a:t>my book (possession)</a:t>
            </a:r>
            <a:endParaRPr lang="en-US" altLang="zh-CN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1452245" y="3533140"/>
            <a:ext cx="844169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日本語</a:t>
            </a:r>
            <a:r>
              <a:rPr lang="ja-JP" altLang="zh-CN" sz="32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の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辞書 </a:t>
            </a:r>
            <a:r>
              <a:rPr lang="ja-JP" altLang="zh-CN" sz="3200">
                <a:sym typeface="+mn-ea"/>
              </a:rPr>
              <a:t> </a:t>
            </a:r>
            <a:r>
              <a:rPr lang="en-US" altLang="zh-CN" sz="2800" b="1"/>
              <a:t>a Japanese dictionary (content)</a:t>
            </a:r>
            <a:endParaRPr lang="en-US" altLang="zh-CN" sz="2800" b="1"/>
          </a:p>
        </p:txBody>
      </p:sp>
      <p:sp>
        <p:nvSpPr>
          <p:cNvPr id="10" name="文本框 9"/>
          <p:cNvSpPr txBox="1"/>
          <p:nvPr/>
        </p:nvSpPr>
        <p:spPr>
          <a:xfrm>
            <a:off x="1452245" y="4309745"/>
            <a:ext cx="104667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ダニエルさんは王さん</a:t>
            </a:r>
            <a:r>
              <a:rPr lang="ja-JP" altLang="zh-CN" sz="32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の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先輩です。</a:t>
            </a:r>
            <a:r>
              <a:rPr lang="ja-JP" altLang="zh-CN" sz="3200">
                <a:sym typeface="+mn-ea"/>
              </a:rPr>
              <a:t> </a:t>
            </a:r>
            <a:r>
              <a:rPr lang="en-US" altLang="zh-CN" sz="2800" b="1"/>
              <a:t>Daniel is Wang’s senior. (relationship / association)</a:t>
            </a:r>
            <a:endParaRPr lang="en-US" altLang="zh-CN" sz="2800" b="1"/>
          </a:p>
        </p:txBody>
      </p:sp>
      <p:sp>
        <p:nvSpPr>
          <p:cNvPr id="11" name="文本框 10"/>
          <p:cNvSpPr txBox="1"/>
          <p:nvPr/>
        </p:nvSpPr>
        <p:spPr>
          <a:xfrm>
            <a:off x="1452245" y="5574665"/>
            <a:ext cx="10217785" cy="138049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佐藤さんはTC商社</a:t>
            </a:r>
            <a:r>
              <a:rPr lang="ja-JP" altLang="zh-CN" sz="32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の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  <a:sym typeface="+mn-ea"/>
              </a:rPr>
              <a:t>社員です。 </a:t>
            </a:r>
            <a:r>
              <a:rPr lang="ja-JP" altLang="zh-CN" sz="3200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Mr. Sato is an employee </a:t>
            </a:r>
            <a:endParaRPr lang="en-US" altLang="zh-CN" sz="2800" b="1">
              <a:sym typeface="+mn-ea"/>
            </a:endParaRPr>
          </a:p>
          <a:p>
            <a:pPr algn="l"/>
            <a:r>
              <a:rPr lang="en-US" altLang="zh-CN" sz="2800" b="1">
                <a:sym typeface="+mn-ea"/>
              </a:rPr>
              <a:t>of TC Trading Company. (affiliation / belonging)</a:t>
            </a:r>
            <a:endParaRPr lang="en-US" altLang="zh-CN" sz="2800" b="1">
              <a:sym typeface="+mn-ea"/>
            </a:endParaRPr>
          </a:p>
        </p:txBody>
      </p:sp>
      <p:pic>
        <p:nvPicPr>
          <p:cNvPr id="132" name="图片 131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 rot="18900000">
            <a:off x="9881235" y="2012315"/>
            <a:ext cx="1661160" cy="200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275715" y="1292225"/>
            <a:ext cx="97834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6.</a:t>
            </a:r>
            <a:r>
              <a:rPr lang="ja-JP" altLang="en-US" sz="3200"/>
              <a:t>　</a:t>
            </a:r>
            <a:r>
              <a:rPr lang="zh-CN" altLang="en-US" sz="3200">
                <a:solidFill>
                  <a:srgbClr val="0070C0"/>
                </a:solidFill>
              </a:rPr>
              <a:t>名</a:t>
            </a:r>
            <a:r>
              <a:rPr lang="en-US" altLang="zh-CN" sz="3200">
                <a:solidFill>
                  <a:srgbClr val="0070C0"/>
                </a:solidFill>
              </a:rPr>
              <a:t>1</a:t>
            </a:r>
            <a:r>
              <a:rPr lang="ja-JP" altLang="en-US" sz="3200">
                <a:solidFill>
                  <a:srgbClr val="0070C0"/>
                </a:solidFill>
              </a:rPr>
              <a:t>　</a:t>
            </a:r>
            <a:r>
              <a:rPr lang="ja-JP" altLang="en-US" sz="32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と</a:t>
            </a:r>
            <a:r>
              <a:rPr lang="ja-JP" altLang="en-US" sz="3200"/>
              <a:t>　</a:t>
            </a:r>
            <a:r>
              <a:rPr lang="zh-CN" altLang="en-US" sz="3200">
                <a:solidFill>
                  <a:srgbClr val="7030A0"/>
                </a:solidFill>
              </a:rPr>
              <a:t>名</a:t>
            </a:r>
            <a:r>
              <a:rPr lang="en-US" altLang="zh-CN" sz="3200">
                <a:solidFill>
                  <a:srgbClr val="7030A0"/>
                </a:solidFill>
              </a:rPr>
              <a:t>2</a:t>
            </a:r>
            <a:r>
              <a:rPr lang="ja-JP" altLang="en-US" sz="3200">
                <a:solidFill>
                  <a:srgbClr val="7030A0"/>
                </a:solidFill>
              </a:rPr>
              <a:t>　</a:t>
            </a:r>
            <a:r>
              <a:rPr lang="ja-JP" altLang="en-US" sz="3200"/>
              <a:t>　     　</a:t>
            </a:r>
            <a:r>
              <a:rPr lang="en-US" altLang="ja-JP" sz="3200"/>
              <a:t>······</a:t>
            </a:r>
            <a:r>
              <a:rPr lang="en-US" altLang="zh-CN" sz="3200"/>
              <a:t>and</a:t>
            </a:r>
            <a:r>
              <a:rPr lang="en-US" altLang="zh-CN" sz="3200"/>
              <a:t>······</a:t>
            </a:r>
            <a:endParaRPr lang="zh-CN" altLang="en-US" sz="3200"/>
          </a:p>
        </p:txBody>
      </p:sp>
      <p:sp>
        <p:nvSpPr>
          <p:cNvPr id="2" name="上箭头 1"/>
          <p:cNvSpPr/>
          <p:nvPr/>
        </p:nvSpPr>
        <p:spPr>
          <a:xfrm>
            <a:off x="3044825" y="1875790"/>
            <a:ext cx="528955" cy="7143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310765" y="2590165"/>
            <a:ext cx="2200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accent1"/>
                </a:solidFill>
              </a:rPr>
              <a:t>coordination</a:t>
            </a:r>
            <a:endParaRPr lang="en-US" altLang="zh-CN" sz="280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87395" y="3408680"/>
            <a:ext cx="8483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</a:rPr>
              <a:t>ダニエルさん</a:t>
            </a:r>
            <a:r>
              <a:rPr lang="ja-JP" altLang="zh-CN" sz="3200" b="1">
                <a:solidFill>
                  <a:schemeClr val="accent6"/>
                </a:solidFill>
                <a:latin typeface="MS Mincho" panose="02020609040205080304" charset="-128"/>
                <a:ea typeface="MS Mincho" panose="02020609040205080304" charset="-128"/>
              </a:rPr>
              <a:t>と</a:t>
            </a: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</a:rPr>
              <a:t>王さんは留学生です。</a:t>
            </a:r>
            <a:endParaRPr lang="ja-JP" altLang="zh-CN" sz="3200" b="1">
              <a:latin typeface="MS Mincho" panose="02020609040205080304" charset="-128"/>
              <a:ea typeface="MS Mincho" panose="02020609040205080304" charset="-128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896870"/>
            <a:ext cx="3411855" cy="3419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7880" y="4422775"/>
            <a:ext cx="91655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ja-JP" altLang="zh-CN" sz="3200" b="1">
                <a:latin typeface="MS Mincho" panose="02020609040205080304" charset="-128"/>
                <a:ea typeface="MS Mincho" panose="02020609040205080304" charset="-128"/>
                <a:sym typeface="+mn-ea"/>
              </a:rPr>
              <a:t>鈴木さんとダニエルさんは王さんの友だちです。</a:t>
            </a:r>
            <a:endParaRPr lang="ja-JP" altLang="zh-CN" sz="3200" b="1"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6590" y="202565"/>
            <a:ext cx="8915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</a:rPr>
              <a:t>单词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03368" y="1925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62355" y="561975"/>
            <a:ext cx="10571480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S PGothic" panose="020B0600070205080204" charset="-128"/>
                <a:ea typeface="宋体" panose="02010600030101010101" pitchFamily="2" charset="-122"/>
              </a:rPr>
              <a:t>Summary</a:t>
            </a:r>
            <a:endParaRPr lang="en-US" altLang="zh-CN" sz="4400" b="1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MS PGothic" panose="020B0600070205080204" charset="-128"/>
              <a:ea typeface="宋体" panose="02010600030101010101" pitchFamily="2" charset="-122"/>
            </a:endParaRPr>
          </a:p>
          <a:p>
            <a:pPr algn="l"/>
            <a:r>
              <a:rPr lang="en-US" altLang="zh-CN" sz="3600" b="1" smtClean="0">
                <a:ln/>
                <a:solidFill>
                  <a:schemeClr val="accent4"/>
                </a:solidFill>
                <a:latin typeface="MS PGothic" panose="020B0600070205080204" charset="-128"/>
                <a:ea typeface="宋体" panose="02010600030101010101" pitchFamily="2" charset="-122"/>
              </a:rPr>
              <a:t>Particles:</a:t>
            </a:r>
            <a:endParaRPr lang="en-US" altLang="zh-CN" sz="3600" b="1" smtClean="0">
              <a:ln/>
              <a:solidFill>
                <a:schemeClr val="accent4"/>
              </a:solidFill>
              <a:latin typeface="MS PGothic" panose="020B0600070205080204" charset="-128"/>
              <a:ea typeface="宋体" panose="02010600030101010101" pitchFamily="2" charset="-122"/>
            </a:endParaRPr>
          </a:p>
          <a:p>
            <a:pPr algn="ctr"/>
            <a:endParaRPr lang="en-US" altLang="zh-CN" sz="3600" b="1" smtClean="0">
              <a:ln/>
              <a:solidFill>
                <a:schemeClr val="accent4"/>
              </a:solidFill>
              <a:latin typeface="MS PGothic" panose="020B0600070205080204" charset="-128"/>
              <a:ea typeface="宋体" panose="02010600030101010101" pitchFamily="2" charset="-122"/>
            </a:endParaRPr>
          </a:p>
          <a:p>
            <a:pPr algn="l"/>
            <a:r>
              <a:rPr lang="en-US" altLang="ja-JP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1.</a:t>
            </a:r>
            <a:r>
              <a:rPr lang="ja-JP" altLang="en-US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は</a:t>
            </a:r>
            <a:r>
              <a:rPr lang="en-US" altLang="zh-CN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 — Marks the topic of the sentence</a:t>
            </a:r>
            <a:endParaRPr lang="en-US" altLang="zh-CN" sz="320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PGothic" panose="020B0600070205080204" charset="-128"/>
              <a:ea typeface="宋体" panose="02010600030101010101" pitchFamily="2" charset="-122"/>
            </a:endParaRPr>
          </a:p>
          <a:p>
            <a:pPr algn="l"/>
            <a:endParaRPr lang="en-US" altLang="zh-CN" sz="320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PGothic" panose="020B0600070205080204" charset="-128"/>
              <a:ea typeface="宋体" panose="02010600030101010101" pitchFamily="2" charset="-122"/>
            </a:endParaRPr>
          </a:p>
          <a:p>
            <a:pPr algn="l"/>
            <a:r>
              <a:rPr lang="en-US" altLang="ja-JP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2.</a:t>
            </a:r>
            <a:r>
              <a:rPr lang="ja-JP" altLang="en-US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も</a:t>
            </a:r>
            <a:r>
              <a:rPr lang="en-US" altLang="zh-CN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 — “Also / too” (adds an item of the same category)</a:t>
            </a:r>
            <a:endParaRPr lang="en-US" altLang="zh-CN" sz="320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PGothic" panose="020B0600070205080204" charset="-128"/>
              <a:ea typeface="宋体" panose="02010600030101010101" pitchFamily="2" charset="-122"/>
            </a:endParaRPr>
          </a:p>
          <a:p>
            <a:pPr algn="l"/>
            <a:endParaRPr lang="en-US" altLang="zh-CN" sz="320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PGothic" panose="020B0600070205080204" charset="-128"/>
              <a:ea typeface="宋体" panose="02010600030101010101" pitchFamily="2" charset="-122"/>
            </a:endParaRPr>
          </a:p>
          <a:p>
            <a:pPr algn="l"/>
            <a:r>
              <a:rPr lang="en-US" altLang="ja-JP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3.</a:t>
            </a:r>
            <a:r>
              <a:rPr lang="ja-JP" altLang="en-US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の</a:t>
            </a:r>
            <a:r>
              <a:rPr lang="en-US" altLang="zh-CN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 — “of / ’s” (indicates possession, content, relationship, or affiliation)</a:t>
            </a:r>
            <a:endParaRPr lang="en-US" altLang="zh-CN" sz="320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PGothic" panose="020B0600070205080204" charset="-128"/>
              <a:ea typeface="宋体" panose="02010600030101010101" pitchFamily="2" charset="-122"/>
            </a:endParaRPr>
          </a:p>
          <a:p>
            <a:pPr algn="l"/>
            <a:endParaRPr lang="en-US" altLang="zh-CN" sz="320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PGothic" panose="020B0600070205080204" charset="-128"/>
              <a:ea typeface="宋体" panose="02010600030101010101" pitchFamily="2" charset="-122"/>
            </a:endParaRPr>
          </a:p>
          <a:p>
            <a:pPr algn="l"/>
            <a:r>
              <a:rPr lang="en-US" altLang="ja-JP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4.</a:t>
            </a:r>
            <a:r>
              <a:rPr lang="ja-JP" altLang="en-US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と</a:t>
            </a:r>
            <a:r>
              <a:rPr lang="en-US" altLang="zh-CN" sz="3200" smtClean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S PGothic" panose="020B0600070205080204" charset="-128"/>
                <a:ea typeface="宋体" panose="02010600030101010101" pitchFamily="2" charset="-122"/>
              </a:rPr>
              <a:t> — “and” (used to link nouns in parallel)</a:t>
            </a:r>
            <a:endParaRPr lang="en-US" altLang="zh-CN" sz="3200" smtClean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S PGothic" panose="020B0600070205080204" charset="-128"/>
              <a:ea typeface="宋体" panose="02010600030101010101" pitchFamily="2" charset="-122"/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9427845" y="949325"/>
            <a:ext cx="1386205" cy="193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0" y="194310"/>
            <a:ext cx="12192000" cy="60071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304800"/>
            <a:r>
              <a:rPr lang="en-US" altLang="zh-CN" sz="3600" b="0">
                <a:ea typeface="宋体" panose="02010600030101010101" pitchFamily="2" charset="-122"/>
              </a:rPr>
              <a:t>Write the hiragana corresponding to the following words.</a:t>
            </a:r>
            <a:endParaRPr lang="en-US" altLang="zh-CN" sz="3600" b="0"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-635" y="988695"/>
          <a:ext cx="12192635" cy="2181225"/>
        </p:xfrm>
        <a:graphic>
          <a:graphicData uri="http://schemas.openxmlformats.org/drawingml/2006/table">
            <a:tbl>
              <a:tblPr/>
              <a:tblGrid>
                <a:gridCol w="2677795"/>
                <a:gridCol w="2479040"/>
                <a:gridCol w="4430395"/>
                <a:gridCol w="2605405"/>
              </a:tblGrid>
              <a:tr h="727075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留学生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中国人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10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7075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大学生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交換留学生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7075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上司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商社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0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0" y="3517265"/>
            <a:ext cx="12192635" cy="67056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0"/>
            <a:r>
              <a:rPr lang="en-US" altLang="zh-CN" sz="3200" b="0">
                <a:ea typeface="宋体" panose="02010600030101010101" pitchFamily="2" charset="-122"/>
              </a:rPr>
              <a:t>Write the Japanese kanji corresponding to the following hiragana.</a:t>
            </a:r>
            <a:endParaRPr lang="en-US" altLang="zh-CN" sz="3200" b="0">
              <a:ea typeface="宋体" panose="02010600030101010101" pitchFamily="2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0" y="4188460"/>
          <a:ext cx="12192000" cy="2453640"/>
        </p:xfrm>
        <a:graphic>
          <a:graphicData uri="http://schemas.openxmlformats.org/drawingml/2006/table">
            <a:tbl>
              <a:tblPr/>
              <a:tblGrid>
                <a:gridCol w="2889885"/>
                <a:gridCol w="2289810"/>
                <a:gridCol w="4397375"/>
                <a:gridCol w="2614930"/>
              </a:tblGrid>
              <a:tr h="1118870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かいしゃいん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3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しんにゅうしゃいん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3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385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ちがいます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3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かんこく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3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7385"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せんぱい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3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MS Mincho" panose="02020609040205080304" charset="-128"/>
                          <a:ea typeface="MS Mincho" panose="02020609040205080304" charset="-128"/>
                          <a:cs typeface="MS Mincho" panose="02020609040205080304" charset="-128"/>
                        </a:rPr>
                        <a:t>せんせい</a:t>
                      </a:r>
                      <a:endParaRPr lang="en-US" altLang="en-US" sz="3600" b="0">
                        <a:latin typeface="MS Mincho" panose="02020609040205080304" charset="-128"/>
                        <a:ea typeface="MS Mincho" panose="02020609040205080304" charset="-128"/>
                        <a:cs typeface="MS Mincho" panose="02020609040205080304" charset="-128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/>
                    <a:lstStyle/>
                    <a:p>
                      <a:pPr indent="0" algn="ctr">
                        <a:buNone/>
                      </a:pPr>
                      <a:r>
                        <a:rPr lang="en-US" sz="3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3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 descr="7b0a2020202022776f7264617274223a2022220a7d0a"/>
          <p:cNvSpPr txBox="1"/>
          <p:nvPr/>
        </p:nvSpPr>
        <p:spPr>
          <a:xfrm>
            <a:off x="4704715" y="2680970"/>
            <a:ext cx="53003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>
                <a:latin typeface="字小魂彩虹高光体" panose="00000500000000000000" charset="-122"/>
                <a:ea typeface="字小魂彩虹高光体" panose="00000500000000000000" charset="-122"/>
                <a:sym typeface="字小魂彩虹高光体" panose="00000500000000000000" charset="-122"/>
              </a:rPr>
              <a:t>Thanks</a:t>
            </a:r>
            <a:endParaRPr lang="en-US" sz="8000">
              <a:latin typeface="字小魂彩虹高光体" panose="00000500000000000000" charset="-122"/>
              <a:ea typeface="字小魂彩虹高光体" panose="00000500000000000000" charset="-122"/>
              <a:sym typeface="字小魂彩虹高光体" panose="000005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60000"/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1100" y="1459865"/>
            <a:ext cx="3522980" cy="3530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4250" y="4159250"/>
            <a:ext cx="6708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@This course material was produced by Leadership Group 14.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对角圆角 6"/>
          <p:cNvSpPr/>
          <p:nvPr>
            <p:custDataLst>
              <p:tags r:id="rId1"/>
            </p:custDataLst>
          </p:nvPr>
        </p:nvSpPr>
        <p:spPr>
          <a:xfrm>
            <a:off x="315686" y="413657"/>
            <a:ext cx="11487149" cy="6030686"/>
          </a:xfrm>
          <a:prstGeom prst="round2Diag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文本框 128"/>
          <p:cNvSpPr txBox="1"/>
          <p:nvPr>
            <p:custDataLst>
              <p:tags r:id="rId2"/>
            </p:custDataLst>
          </p:nvPr>
        </p:nvSpPr>
        <p:spPr>
          <a:xfrm>
            <a:off x="4233998" y="2864080"/>
            <a:ext cx="436313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8000">
                <a:latin typeface="站酷文艺体" panose="02000603000000000000" charset="-122"/>
                <a:ea typeface="站酷文艺体" panose="02000603000000000000" charset="-122"/>
                <a:cs typeface="站酷文艺体" panose="02000603000000000000" charset="-122"/>
              </a:rPr>
              <a:t>  </a:t>
            </a:r>
            <a:r>
              <a:rPr lang="zh-CN" altLang="en-US" sz="8000">
                <a:latin typeface="站酷文艺体" panose="02000603000000000000" charset="-122"/>
                <a:ea typeface="站酷文艺体" panose="02000603000000000000" charset="-122"/>
                <a:cs typeface="站酷文艺体" panose="02000603000000000000" charset="-122"/>
              </a:rPr>
              <a:t>文</a:t>
            </a:r>
            <a:r>
              <a:rPr lang="en-US" altLang="zh-CN" sz="8000">
                <a:latin typeface="站酷文艺体" panose="02000603000000000000" charset="-122"/>
                <a:ea typeface="站酷文艺体" panose="02000603000000000000" charset="-122"/>
                <a:cs typeface="站酷文艺体" panose="02000603000000000000" charset="-122"/>
              </a:rPr>
              <a:t>   </a:t>
            </a:r>
            <a:r>
              <a:rPr lang="zh-CN" altLang="en-US" sz="8000">
                <a:latin typeface="站酷文艺体" panose="02000603000000000000" charset="-122"/>
                <a:ea typeface="站酷文艺体" panose="02000603000000000000" charset="-122"/>
                <a:cs typeface="站酷文艺体" panose="02000603000000000000" charset="-122"/>
              </a:rPr>
              <a:t>法</a:t>
            </a:r>
            <a:endParaRPr lang="zh-CN" altLang="en-US" sz="8000">
              <a:latin typeface="站酷文艺体" panose="02000603000000000000" charset="-122"/>
              <a:ea typeface="站酷文艺体" panose="02000603000000000000" charset="-122"/>
              <a:cs typeface="站酷文艺体" panose="02000603000000000000" charset="-122"/>
            </a:endParaRPr>
          </a:p>
        </p:txBody>
      </p:sp>
      <p:pic>
        <p:nvPicPr>
          <p:cNvPr id="130" name="图片 1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0827" y="1503756"/>
            <a:ext cx="2333869" cy="360499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8597003" y="2200177"/>
            <a:ext cx="617269" cy="663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6319" y="283200"/>
            <a:ext cx="637302" cy="663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5462" y="1872514"/>
            <a:ext cx="637302" cy="663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0960" y="4561286"/>
            <a:ext cx="637302" cy="663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1012" y="6177899"/>
            <a:ext cx="637302" cy="663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3" y="227390"/>
            <a:ext cx="395111" cy="3725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24" y="2018175"/>
            <a:ext cx="395111" cy="3725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06" y="3808961"/>
            <a:ext cx="395111" cy="3725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406" y="3902613"/>
            <a:ext cx="395111" cy="3725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" y="2373"/>
            <a:ext cx="395111" cy="36124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9" y="2390708"/>
            <a:ext cx="395111" cy="36124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27" y="6213556"/>
            <a:ext cx="395111" cy="3612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16" y="6040132"/>
            <a:ext cx="395111" cy="36124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30" y="27393"/>
            <a:ext cx="395111" cy="36124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10" y="6083099"/>
            <a:ext cx="395111" cy="361244"/>
          </a:xfrm>
          <a:prstGeom prst="rect">
            <a:avLst/>
          </a:prstGeom>
        </p:spPr>
      </p:pic>
      <p:sp>
        <p:nvSpPr>
          <p:cNvPr id="7" name="矩形: 对角圆角 6"/>
          <p:cNvSpPr/>
          <p:nvPr/>
        </p:nvSpPr>
        <p:spPr>
          <a:xfrm>
            <a:off x="315686" y="413657"/>
            <a:ext cx="11487149" cy="6030686"/>
          </a:xfrm>
          <a:prstGeom prst="round2Diag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2965450" y="412750"/>
            <a:ext cx="6167755" cy="843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5400">
                <a:gradFill>
                  <a:gsLst>
                    <a:gs pos="0">
                      <a:srgbClr val="FFDA32"/>
                    </a:gs>
                    <a:gs pos="100000">
                      <a:srgbClr val="EA2768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Comic Sans MS" panose="030F0702030302020204" charset="0"/>
                <a:ea typeface="方正卡通简体" panose="03000509000000000000" pitchFamily="65" charset="-122"/>
                <a:cs typeface="Comic Sans MS" panose="030F0702030302020204" charset="0"/>
              </a:rPr>
              <a:t>Table of Contents</a:t>
            </a:r>
            <a:endParaRPr lang="en-US" altLang="zh-CN" sz="5400">
              <a:gradFill>
                <a:gsLst>
                  <a:gs pos="0">
                    <a:srgbClr val="FFDA32"/>
                  </a:gs>
                  <a:gs pos="100000">
                    <a:srgbClr val="EA2768"/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Comic Sans MS" panose="030F0702030302020204" charset="0"/>
              <a:ea typeface="方正卡通简体" panose="03000509000000000000" pitchFamily="65" charset="-122"/>
              <a:cs typeface="Comic Sans MS" panose="030F0702030302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48105" y="1493520"/>
            <a:ext cx="10454005" cy="5206365"/>
            <a:chOff x="5112" y="2345"/>
            <a:chExt cx="8886" cy="8199"/>
          </a:xfrm>
        </p:grpSpPr>
        <p:sp>
          <p:nvSpPr>
            <p:cNvPr id="5" name="文本框 4"/>
            <p:cNvSpPr txBox="1"/>
            <p:nvPr>
              <p:custDataLst>
                <p:tags r:id="rId4"/>
              </p:custDataLst>
            </p:nvPr>
          </p:nvSpPr>
          <p:spPr>
            <a:xfrm>
              <a:off x="5112" y="2345"/>
              <a:ext cx="776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mtClean="0">
                  <a:latin typeface="MS Mincho" panose="02020609040205080304" charset="-128"/>
                  <a:ea typeface="MS Mincho" panose="02020609040205080304" charset="-128"/>
                </a:rPr>
                <a:t>一、</a:t>
              </a:r>
              <a:r>
                <a:rPr lang="en-US" altLang="zh-CN" sz="3200" b="1">
                  <a:latin typeface="MS Mincho" panose="02020609040205080304" charset="-128"/>
                  <a:ea typeface="MS Mincho" panose="02020609040205080304" charset="-128"/>
                </a:rPr>
                <a:t>Affirmative Sentences</a:t>
              </a:r>
              <a:r>
                <a:rPr lang="ja-JP" altLang="zh-CN" sz="3200" b="1">
                  <a:latin typeface="MS Mincho" panose="02020609040205080304" charset="-128"/>
                  <a:ea typeface="MS Mincho" panose="02020609040205080304" charset="-128"/>
                </a:rPr>
                <a:t>：～</a:t>
              </a:r>
              <a:r>
                <a:rPr lang="ja-JP" altLang="en-US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は　～です</a:t>
              </a:r>
              <a:endParaRPr lang="ja-JP" altLang="en-US" sz="3200" b="1">
                <a:latin typeface="MS Mincho" panose="02020609040205080304" charset="-128"/>
                <a:ea typeface="MS Mincho" panose="02020609040205080304" charset="-128"/>
                <a:sym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5112" y="3661"/>
              <a:ext cx="8886" cy="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smtClean="0">
                  <a:latin typeface="MS Mincho" panose="02020609040205080304" charset="-128"/>
                  <a:ea typeface="MS Mincho" panose="02020609040205080304" charset="-128"/>
                </a:rPr>
                <a:t>二、</a:t>
              </a:r>
              <a:r>
                <a:rPr lang="en-US" altLang="zh-CN" sz="3200" b="1">
                  <a:latin typeface="MS Mincho" panose="02020609040205080304" charset="-128"/>
                  <a:ea typeface="MS Mincho" panose="02020609040205080304" charset="-128"/>
                </a:rPr>
                <a:t>Negative Sentences</a:t>
              </a:r>
              <a:r>
                <a:rPr lang="zh-CN" altLang="en-US" sz="3200" b="1">
                  <a:latin typeface="MS Mincho" panose="02020609040205080304" charset="-128"/>
                  <a:ea typeface="MS Mincho" panose="02020609040205080304" charset="-128"/>
                </a:rPr>
                <a:t>：</a:t>
              </a:r>
              <a:r>
                <a:rPr lang="ja-JP" altLang="zh-CN" sz="3200" b="1">
                  <a:latin typeface="MS Mincho" panose="02020609040205080304" charset="-128"/>
                  <a:ea typeface="MS Mincho" panose="02020609040205080304" charset="-128"/>
                </a:rPr>
                <a:t>～</a:t>
              </a:r>
              <a:r>
                <a:rPr lang="ja-JP" altLang="en-US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は　</a:t>
              </a:r>
              <a:r>
                <a:rPr lang="ja-JP" altLang="zh-CN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～</a:t>
              </a:r>
              <a:r>
                <a:rPr lang="ja-JP" altLang="en-US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ではありません</a:t>
              </a:r>
              <a:endParaRPr lang="ja-JP" altLang="en-US" sz="3200" b="1">
                <a:latin typeface="MS Mincho" panose="02020609040205080304" charset="-128"/>
                <a:ea typeface="MS Mincho" panose="02020609040205080304" charset="-128"/>
              </a:endParaRPr>
            </a:p>
            <a:p>
              <a:endParaRPr lang="ja-JP" altLang="en-US" sz="3200" b="1">
                <a:latin typeface="MS Mincho" panose="02020609040205080304" charset="-128"/>
                <a:ea typeface="MS Mincho" panose="02020609040205080304" charset="-128"/>
              </a:endParaRPr>
            </a:p>
          </p:txBody>
        </p:sp>
        <p:sp>
          <p:nvSpPr>
            <p:cNvPr id="3" name="文本框 2"/>
            <p:cNvSpPr txBox="1"/>
            <p:nvPr>
              <p:custDataLst>
                <p:tags r:id="rId6"/>
              </p:custDataLst>
            </p:nvPr>
          </p:nvSpPr>
          <p:spPr>
            <a:xfrm>
              <a:off x="5112" y="4956"/>
              <a:ext cx="8238" cy="549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zh-CN" altLang="en-US" sz="3200" b="1" smtClean="0">
                  <a:latin typeface="MS Mincho" panose="02020609040205080304" charset="-128"/>
                  <a:ea typeface="MS Mincho" panose="02020609040205080304" charset="-128"/>
                </a:rPr>
                <a:t>三、</a:t>
              </a:r>
              <a:r>
                <a:rPr lang="en-US" altLang="zh-CN" sz="3200" b="1">
                  <a:latin typeface="MS Mincho" panose="02020609040205080304" charset="-128"/>
                  <a:ea typeface="MS Mincho" panose="02020609040205080304" charset="-128"/>
                </a:rPr>
                <a:t>Interrogative Sentences</a:t>
              </a:r>
              <a:r>
                <a:rPr lang="zh-CN" altLang="en-US" sz="3200" b="1">
                  <a:latin typeface="MS Mincho" panose="02020609040205080304" charset="-128"/>
                  <a:ea typeface="MS Mincho" panose="02020609040205080304" charset="-128"/>
                </a:rPr>
                <a:t>：</a:t>
              </a:r>
              <a:r>
                <a:rPr lang="ja-JP" altLang="zh-CN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～</a:t>
              </a:r>
              <a:r>
                <a:rPr lang="ja-JP" altLang="en-US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は　</a:t>
              </a:r>
              <a:r>
                <a:rPr lang="ja-JP" altLang="zh-CN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～</a:t>
              </a:r>
              <a:r>
                <a:rPr lang="ja-JP" altLang="en-US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ですか</a:t>
              </a:r>
              <a:endParaRPr lang="ja-JP" altLang="en-US" sz="3200" b="1">
                <a:latin typeface="MS Mincho" panose="02020609040205080304" charset="-128"/>
                <a:ea typeface="MS Mincho" panose="02020609040205080304" charset="-128"/>
                <a:sym typeface="+mn-ea"/>
              </a:endParaRPr>
            </a:p>
            <a:p>
              <a:endParaRPr lang="zh-CN" altLang="en-US" sz="3200" b="1" smtClean="0">
                <a:latin typeface="MS Mincho" panose="02020609040205080304" charset="-128"/>
                <a:ea typeface="MS Mincho" panose="02020609040205080304" charset="-128"/>
                <a:sym typeface="+mn-ea"/>
              </a:endParaRPr>
            </a:p>
            <a:p>
              <a:pPr>
                <a:lnSpc>
                  <a:spcPct val="90000"/>
                </a:lnSpc>
              </a:pPr>
              <a:r>
                <a:rPr lang="zh-CN" altLang="en-US" sz="3200" b="1" smtClean="0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四、〜〜も〜〜です</a:t>
              </a:r>
              <a:endParaRPr lang="zh-CN" altLang="en-US" sz="3200" b="1" smtClean="0">
                <a:latin typeface="MS Mincho" panose="02020609040205080304" charset="-128"/>
                <a:ea typeface="MS Mincho" panose="02020609040205080304" charset="-128"/>
                <a:sym typeface="+mn-ea"/>
              </a:endParaRPr>
            </a:p>
            <a:p>
              <a:r>
                <a:rPr lang="en-US" altLang="zh-CN" sz="3200" b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  </a:t>
              </a:r>
              <a:endParaRPr lang="zh-CN" altLang="en-US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S Mincho" panose="02020609040205080304" charset="-128"/>
                <a:ea typeface="MS Mincho" panose="02020609040205080304" charset="-128"/>
                <a:sym typeface="+mn-ea"/>
              </a:endParaRPr>
            </a:p>
            <a:p>
              <a:endParaRPr lang="en-US" altLang="ja-JP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FHSGothic-W3" panose="020B0309000000000000" charset="-128"/>
                <a:ea typeface="DFHSGothic-W3" panose="020B0309000000000000" charset="-128"/>
              </a:endParaRPr>
            </a:p>
            <a:p>
              <a:endParaRPr lang="ja-JP" altLang="en-US" sz="3200" b="1">
                <a:latin typeface="MS Mincho" panose="02020609040205080304" charset="-128"/>
                <a:ea typeface="MS Mincho" panose="02020609040205080304" charset="-128"/>
              </a:endParaRPr>
            </a:p>
            <a:p>
              <a:endParaRPr lang="ja-JP" altLang="en-US" sz="3200" b="1">
                <a:latin typeface="MS Mincho" panose="02020609040205080304" charset="-128"/>
                <a:ea typeface="MS Mincho" panose="02020609040205080304" charset="-128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7"/>
              </p:custDataLst>
            </p:nvPr>
          </p:nvSpPr>
          <p:spPr>
            <a:xfrm>
              <a:off x="5112" y="7818"/>
              <a:ext cx="8886" cy="27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200" b="1" smtClean="0">
                  <a:latin typeface="MS Mincho" panose="02020609040205080304" charset="-128"/>
                  <a:ea typeface="MS Mincho" panose="02020609040205080304" charset="-128"/>
                </a:rPr>
                <a:t>五、</a:t>
              </a:r>
              <a:r>
                <a:rPr lang="ja-JP" altLang="en-US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の</a:t>
              </a:r>
              <a:endParaRPr lang="ja-JP" altLang="en-US" sz="3200" b="1">
                <a:latin typeface="MS Mincho" panose="02020609040205080304" charset="-128"/>
                <a:ea typeface="MS Mincho" panose="02020609040205080304" charset="-128"/>
                <a:sym typeface="+mn-ea"/>
              </a:endParaRPr>
            </a:p>
            <a:p>
              <a:endParaRPr lang="zh-CN" altLang="en-US" sz="3200" b="1" smtClean="0">
                <a:latin typeface="MS Mincho" panose="02020609040205080304" charset="-128"/>
                <a:ea typeface="MS Mincho" panose="02020609040205080304" charset="-128"/>
                <a:sym typeface="+mn-ea"/>
              </a:endParaRPr>
            </a:p>
            <a:p>
              <a:r>
                <a:rPr lang="zh-CN" altLang="en-US" sz="3200" b="1" smtClean="0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六、</a:t>
              </a:r>
              <a:r>
                <a:rPr lang="en-US" altLang="zh-CN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Usage of “</a:t>
              </a:r>
              <a:r>
                <a:rPr lang="ja-JP" altLang="en-US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と</a:t>
              </a:r>
              <a:r>
                <a:rPr lang="en-US" altLang="zh-CN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” (meaning “and”)</a:t>
              </a:r>
              <a:r>
                <a:rPr lang="ja-JP" altLang="en-US" sz="3200" b="1">
                  <a:latin typeface="MS Mincho" panose="02020609040205080304" charset="-128"/>
                  <a:ea typeface="MS Mincho" panose="02020609040205080304" charset="-128"/>
                  <a:sym typeface="+mn-ea"/>
                </a:rPr>
                <a:t>　</a:t>
              </a:r>
              <a:endParaRPr lang="ja-JP" altLang="en-US" sz="3200" b="1">
                <a:latin typeface="MS Mincho" panose="02020609040205080304" charset="-128"/>
                <a:ea typeface="MS Mincho" panose="02020609040205080304" charset="-128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6319" y="283200"/>
            <a:ext cx="637302" cy="663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5462" y="1872514"/>
            <a:ext cx="637302" cy="663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3462" y="3222343"/>
            <a:ext cx="637302" cy="663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770" y="4027886"/>
            <a:ext cx="637302" cy="663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1012" y="6177899"/>
            <a:ext cx="637302" cy="663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3" y="227390"/>
            <a:ext cx="395111" cy="3725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24" y="2018175"/>
            <a:ext cx="395111" cy="3725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06" y="3808961"/>
            <a:ext cx="395111" cy="3725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280" y="3368004"/>
            <a:ext cx="395111" cy="3725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994" y="5523376"/>
            <a:ext cx="395111" cy="3725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406" y="3902613"/>
            <a:ext cx="395111" cy="3725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" y="2373"/>
            <a:ext cx="395111" cy="36124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9" y="2390708"/>
            <a:ext cx="395111" cy="36124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27" y="6213556"/>
            <a:ext cx="395111" cy="3612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16" y="6040132"/>
            <a:ext cx="395111" cy="36124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30" y="27393"/>
            <a:ext cx="395111" cy="36124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208" y="5715287"/>
            <a:ext cx="395111" cy="36124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10" y="6083099"/>
            <a:ext cx="395111" cy="361244"/>
          </a:xfrm>
          <a:prstGeom prst="rect">
            <a:avLst/>
          </a:prstGeom>
        </p:spPr>
      </p:pic>
      <p:sp>
        <p:nvSpPr>
          <p:cNvPr id="7" name="矩形: 对角圆角 6"/>
          <p:cNvSpPr/>
          <p:nvPr/>
        </p:nvSpPr>
        <p:spPr>
          <a:xfrm>
            <a:off x="315686" y="413657"/>
            <a:ext cx="11487149" cy="6030686"/>
          </a:xfrm>
          <a:prstGeom prst="round2Diag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矩形: 对角圆角 125"/>
          <p:cNvSpPr/>
          <p:nvPr/>
        </p:nvSpPr>
        <p:spPr>
          <a:xfrm>
            <a:off x="1649730" y="388620"/>
            <a:ext cx="9671685" cy="5919470"/>
          </a:xfrm>
          <a:prstGeom prst="round2Diag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 fontAlgn="auto">
              <a:lnSpc>
                <a:spcPct val="200000"/>
              </a:lnSpc>
            </a:pP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1.Xiao Zhang </a:t>
            </a:r>
            <a:r>
              <a:rPr lang="en-US" altLang="zh-CN" sz="3200">
                <a:solidFill>
                  <a:srgbClr val="FF0000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is</a:t>
            </a: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 a student.</a:t>
            </a:r>
            <a:endParaRPr lang="en-US" altLang="zh-CN" sz="3200">
              <a:solidFill>
                <a:schemeClr val="tx1"/>
              </a:solidFill>
              <a:latin typeface="Comic Sans MS" panose="030F0702030302020204" charset="0"/>
              <a:ea typeface="宋体" panose="02010600030101010101" pitchFamily="2" charset="-122"/>
              <a:cs typeface="Comic Sans MS" panose="030F070203030202020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2.Xiao Zhang </a:t>
            </a:r>
            <a:r>
              <a:rPr lang="en-US" altLang="zh-CN" sz="3200">
                <a:solidFill>
                  <a:srgbClr val="FF0000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is not</a:t>
            </a: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 a student.</a:t>
            </a:r>
            <a:endParaRPr lang="en-US" altLang="zh-CN" sz="3200">
              <a:solidFill>
                <a:schemeClr val="tx1"/>
              </a:solidFill>
              <a:latin typeface="Comic Sans MS" panose="030F0702030302020204" charset="0"/>
              <a:ea typeface="宋体" panose="02010600030101010101" pitchFamily="2" charset="-122"/>
              <a:cs typeface="Comic Sans MS" panose="030F070203030202020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3.</a:t>
            </a:r>
            <a:r>
              <a:rPr lang="en-US" altLang="zh-CN" sz="3200">
                <a:solidFill>
                  <a:srgbClr val="FF0000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Is</a:t>
            </a: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 Xiao Zhang a student?</a:t>
            </a:r>
            <a:endParaRPr lang="en-US" altLang="zh-CN" sz="3200">
              <a:solidFill>
                <a:schemeClr val="tx1"/>
              </a:solidFill>
              <a:latin typeface="Comic Sans MS" panose="030F0702030302020204" charset="0"/>
              <a:ea typeface="宋体" panose="02010600030101010101" pitchFamily="2" charset="-122"/>
              <a:cs typeface="Comic Sans MS" panose="030F070203030202020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4.Xiao Zhang </a:t>
            </a:r>
            <a:r>
              <a:rPr lang="en-US" altLang="zh-CN" sz="3200">
                <a:solidFill>
                  <a:srgbClr val="FF0000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is also</a:t>
            </a: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 a student.</a:t>
            </a:r>
            <a:endParaRPr lang="en-US" altLang="zh-CN" sz="3200">
              <a:solidFill>
                <a:schemeClr val="tx1"/>
              </a:solidFill>
              <a:latin typeface="Comic Sans MS" panose="030F0702030302020204" charset="0"/>
              <a:ea typeface="宋体" panose="02010600030101010101" pitchFamily="2" charset="-122"/>
              <a:cs typeface="Comic Sans MS" panose="030F070203030202020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5.Xiao Zhang </a:t>
            </a:r>
            <a:r>
              <a:rPr lang="en-US" altLang="zh-CN" sz="3200">
                <a:solidFill>
                  <a:srgbClr val="FF0000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is</a:t>
            </a: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 Xiao Li’s roommate.</a:t>
            </a:r>
            <a:endParaRPr lang="en-US" altLang="zh-CN" sz="3200">
              <a:solidFill>
                <a:schemeClr val="tx1"/>
              </a:solidFill>
              <a:latin typeface="Comic Sans MS" panose="030F0702030302020204" charset="0"/>
              <a:ea typeface="宋体" panose="02010600030101010101" pitchFamily="2" charset="-122"/>
              <a:cs typeface="Comic Sans MS" panose="030F0702030302020204" charset="0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6.Both Xiao Zhang </a:t>
            </a:r>
            <a:r>
              <a:rPr lang="en-US" altLang="zh-CN" sz="3200">
                <a:solidFill>
                  <a:srgbClr val="FF0000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and</a:t>
            </a:r>
            <a:r>
              <a:rPr lang="en-US" altLang="zh-CN" sz="3200">
                <a:solidFill>
                  <a:schemeClr val="tx1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</a:rPr>
              <a:t> Xiao Li are students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lang="en-US" altLang="zh-CN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2" name="图片 1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612" y="4270188"/>
            <a:ext cx="1038578" cy="1253067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954" y="737041"/>
            <a:ext cx="1183415" cy="1653424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28535" y="2279614"/>
            <a:ext cx="654797" cy="802906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3958">
            <a:off x="9119583" y="2568836"/>
            <a:ext cx="402336" cy="599034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54568">
            <a:off x="367956" y="4931787"/>
            <a:ext cx="1321767" cy="891925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8486" y="5243596"/>
            <a:ext cx="214886" cy="203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58365" y="1230630"/>
            <a:ext cx="8081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　</a:t>
            </a:r>
            <a:r>
              <a:rPr lang="zh-CN" altLang="en-US" sz="3600">
                <a:solidFill>
                  <a:srgbClr val="0070C0"/>
                </a:solidFill>
              </a:rPr>
              <a:t>名</a:t>
            </a:r>
            <a:r>
              <a:rPr lang="en-US" altLang="zh-CN" sz="3600">
                <a:solidFill>
                  <a:srgbClr val="0070C0"/>
                </a:solidFill>
              </a:rPr>
              <a:t>1</a:t>
            </a:r>
            <a:r>
              <a:rPr lang="ja-JP" altLang="en-US" sz="3600">
                <a:solidFill>
                  <a:srgbClr val="0070C0"/>
                </a:solidFill>
              </a:rPr>
              <a:t>　</a:t>
            </a:r>
            <a:r>
              <a:rPr lang="ja-JP" altLang="en-US" sz="3600"/>
              <a:t>は　</a:t>
            </a:r>
            <a:r>
              <a:rPr lang="zh-CN" altLang="en-US" sz="3600">
                <a:solidFill>
                  <a:srgbClr val="7030A0"/>
                </a:solidFill>
              </a:rPr>
              <a:t>名</a:t>
            </a:r>
            <a:r>
              <a:rPr lang="en-US" altLang="zh-CN" sz="3600">
                <a:solidFill>
                  <a:srgbClr val="7030A0"/>
                </a:solidFill>
              </a:rPr>
              <a:t>2</a:t>
            </a:r>
            <a:r>
              <a:rPr lang="ja-JP" altLang="en-US" sz="3600">
                <a:solidFill>
                  <a:srgbClr val="7030A0"/>
                </a:solidFill>
              </a:rPr>
              <a:t>　</a:t>
            </a:r>
            <a:r>
              <a:rPr lang="ja-JP" altLang="en-US" sz="3600"/>
              <a:t>です　     </a:t>
            </a:r>
            <a:r>
              <a:rPr lang="ja-JP" altLang="en-US" sz="3200"/>
              <a:t>　</a:t>
            </a:r>
            <a:r>
              <a:rPr lang="en-US" altLang="ja-JP" sz="3200"/>
              <a:t>······</a:t>
            </a:r>
            <a:r>
              <a:rPr lang="en-US" altLang="zh-CN" sz="3200"/>
              <a:t>is</a:t>
            </a:r>
            <a:r>
              <a:rPr lang="en-US" altLang="zh-CN" sz="3200"/>
              <a:t>······</a:t>
            </a:r>
            <a:endParaRPr lang="en-US" altLang="zh-CN" sz="3200"/>
          </a:p>
        </p:txBody>
      </p:sp>
      <p:sp>
        <p:nvSpPr>
          <p:cNvPr id="6" name="文本框 5"/>
          <p:cNvSpPr txBox="1"/>
          <p:nvPr/>
        </p:nvSpPr>
        <p:spPr>
          <a:xfrm>
            <a:off x="2080895" y="2374900"/>
            <a:ext cx="371221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2400" b="1">
                <a:solidFill>
                  <a:schemeClr val="accent2">
                    <a:lumMod val="75000"/>
                  </a:schemeClr>
                </a:solidFill>
                <a:effectLst/>
              </a:rPr>
              <a:t>Indicates the topic of the sentence. Pronounced the same as “</a:t>
            </a:r>
            <a:r>
              <a:rPr lang="ja-JP" altLang="en-US" sz="2400" b="1">
                <a:solidFill>
                  <a:schemeClr val="accent2">
                    <a:lumMod val="75000"/>
                  </a:schemeClr>
                </a:solidFill>
                <a:effectLst/>
              </a:rPr>
              <a:t>わ</a:t>
            </a:r>
            <a:r>
              <a:rPr lang="en-US" altLang="zh-CN" sz="2400" b="1">
                <a:solidFill>
                  <a:schemeClr val="accent2">
                    <a:lumMod val="75000"/>
                  </a:schemeClr>
                </a:solidFill>
                <a:effectLst/>
              </a:rPr>
              <a:t>”.</a:t>
            </a:r>
            <a:endParaRPr lang="zh-CN" altLang="en-US" sz="2400" b="1"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  <p:sp>
        <p:nvSpPr>
          <p:cNvPr id="7" name="上箭头 6"/>
          <p:cNvSpPr/>
          <p:nvPr/>
        </p:nvSpPr>
        <p:spPr>
          <a:xfrm>
            <a:off x="3929928" y="1875790"/>
            <a:ext cx="332740" cy="44323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793105" y="2432050"/>
            <a:ext cx="2466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5"/>
                </a:solidFill>
              </a:rPr>
              <a:t>Used to express a statement or assertion.</a:t>
            </a:r>
            <a:endParaRPr lang="en-US" altLang="zh-CN" sz="2400" b="1">
              <a:solidFill>
                <a:schemeClr val="accent5"/>
              </a:solidFill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6215928" y="1875991"/>
            <a:ext cx="332740" cy="443230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"/>
          <p:cNvSpPr txBox="1"/>
          <p:nvPr>
            <p:custDataLst>
              <p:tags r:id="rId1"/>
            </p:custDataLst>
          </p:nvPr>
        </p:nvSpPr>
        <p:spPr>
          <a:xfrm>
            <a:off x="3179521" y="274153"/>
            <a:ext cx="4276163" cy="70675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40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一、</a:t>
            </a:r>
            <a:r>
              <a:rPr lang="zh-CN" altLang="en-US" sz="4000" b="1" smtClean="0"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～</a:t>
            </a:r>
            <a:r>
              <a:rPr lang="ja-JP" altLang="zh-CN" sz="4000" b="1" smtClean="0">
                <a:solidFill>
                  <a:srgbClr val="FF33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zh-CN" altLang="ja-JP" sz="40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～</a:t>
            </a:r>
            <a:r>
              <a:rPr lang="ja-JP" altLang="zh-CN" sz="4000" b="1" smtClean="0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です</a:t>
            </a:r>
            <a:endParaRPr lang="ja-JP" altLang="zh-CN" sz="4000" b="1" smtClean="0">
              <a:solidFill>
                <a:srgbClr val="FF0000"/>
              </a:solidFill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48535" y="3573780"/>
            <a:ext cx="61474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+mn-ea"/>
              </a:rPr>
              <a:t>Xiao Zhang </a:t>
            </a:r>
            <a:r>
              <a:rPr lang="en-US" altLang="zh-CN" sz="4000">
                <a:solidFill>
                  <a:srgbClr val="FF0000"/>
                </a:solidFill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+mn-ea"/>
              </a:rPr>
              <a:t>is</a:t>
            </a:r>
            <a:r>
              <a:rPr lang="en-US" altLang="zh-CN" sz="4000"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+mn-ea"/>
              </a:rPr>
              <a:t> a student</a:t>
            </a:r>
            <a:r>
              <a:rPr lang="en-US" altLang="zh-CN" sz="6000">
                <a:latin typeface="Comic Sans MS" panose="030F0702030302020204" charset="0"/>
                <a:ea typeface="宋体" panose="02010600030101010101" pitchFamily="2" charset="-122"/>
                <a:cs typeface="Comic Sans MS" panose="030F0702030302020204" charset="0"/>
                <a:sym typeface="+mn-ea"/>
              </a:rPr>
              <a:t>.</a:t>
            </a:r>
            <a:endParaRPr lang="zh-CN" altLang="en-US" sz="6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48535" y="4859655"/>
            <a:ext cx="6012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zh-CN" sz="54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</a:rPr>
              <a:t>張さんは学生です。</a:t>
            </a:r>
            <a:endParaRPr lang="ja-JP" altLang="zh-CN" sz="54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010" y="2691130"/>
            <a:ext cx="2631440" cy="2738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6885" y="1230630"/>
            <a:ext cx="10861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　</a:t>
            </a:r>
            <a:r>
              <a:rPr lang="zh-CN" altLang="en-US" sz="4400">
                <a:solidFill>
                  <a:srgbClr val="0070C0"/>
                </a:solidFill>
              </a:rPr>
              <a:t>名</a:t>
            </a:r>
            <a:r>
              <a:rPr lang="en-US" altLang="zh-CN" sz="4400">
                <a:solidFill>
                  <a:srgbClr val="0070C0"/>
                </a:solidFill>
              </a:rPr>
              <a:t>1</a:t>
            </a:r>
            <a:r>
              <a:rPr lang="ja-JP" altLang="en-US" sz="4400">
                <a:solidFill>
                  <a:srgbClr val="0070C0"/>
                </a:solidFill>
              </a:rPr>
              <a:t>　</a:t>
            </a:r>
            <a:r>
              <a:rPr lang="ja-JP" altLang="en-US" sz="4400"/>
              <a:t>は　</a:t>
            </a:r>
            <a:r>
              <a:rPr lang="zh-CN" altLang="en-US" sz="4400">
                <a:solidFill>
                  <a:srgbClr val="7030A0"/>
                </a:solidFill>
              </a:rPr>
              <a:t>名</a:t>
            </a:r>
            <a:r>
              <a:rPr lang="en-US" altLang="zh-CN" sz="4400">
                <a:solidFill>
                  <a:srgbClr val="7030A0"/>
                </a:solidFill>
              </a:rPr>
              <a:t>2</a:t>
            </a:r>
            <a:r>
              <a:rPr lang="ja-JP" altLang="en-US" sz="4400">
                <a:solidFill>
                  <a:srgbClr val="7030A0"/>
                </a:solidFill>
              </a:rPr>
              <a:t>　</a:t>
            </a:r>
            <a:r>
              <a:rPr lang="ja-JP" altLang="en-US" sz="4400"/>
              <a:t>です　     </a:t>
            </a:r>
            <a:r>
              <a:rPr lang="ja-JP" altLang="en-US" sz="4000"/>
              <a:t>　</a:t>
            </a:r>
            <a:r>
              <a:rPr lang="en-US" altLang="ja-JP" sz="4000"/>
              <a:t>······is</a:t>
            </a:r>
            <a:r>
              <a:rPr lang="en-US" altLang="zh-CN" sz="4000"/>
              <a:t>······</a:t>
            </a:r>
            <a:endParaRPr lang="en-US" altLang="zh-CN" sz="4000"/>
          </a:p>
        </p:txBody>
      </p:sp>
      <p:sp>
        <p:nvSpPr>
          <p:cNvPr id="10" name="TextBox 7"/>
          <p:cNvSpPr txBox="1"/>
          <p:nvPr>
            <p:custDataLst>
              <p:tags r:id="rId1"/>
            </p:custDataLst>
          </p:nvPr>
        </p:nvSpPr>
        <p:spPr>
          <a:xfrm>
            <a:off x="3179521" y="274153"/>
            <a:ext cx="4276163" cy="70675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40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一、</a:t>
            </a:r>
            <a:r>
              <a:rPr lang="zh-CN" altLang="en-US" sz="4000" b="1" smtClean="0"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～</a:t>
            </a:r>
            <a:r>
              <a:rPr lang="ja-JP" altLang="zh-CN" sz="4000" b="1" smtClean="0">
                <a:solidFill>
                  <a:srgbClr val="FF33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zh-CN" altLang="ja-JP" sz="40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～</a:t>
            </a:r>
            <a:r>
              <a:rPr lang="ja-JP" altLang="zh-CN" sz="4000" b="1" smtClean="0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です</a:t>
            </a:r>
            <a:endParaRPr lang="ja-JP" altLang="zh-CN" sz="4000" b="1" smtClean="0">
              <a:solidFill>
                <a:srgbClr val="FF0000"/>
              </a:solidFill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6885" y="1985645"/>
            <a:ext cx="11298555" cy="832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b="1" i="1" u="sng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Can </a:t>
            </a:r>
            <a:r>
              <a:rPr lang="ja-JP" altLang="en-US" sz="2800" b="1" i="1" u="sng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は</a:t>
            </a:r>
            <a:r>
              <a:rPr lang="en-US" altLang="zh-CN" sz="2800" b="1" i="1" u="sng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 be directly translated as “is”?</a:t>
            </a:r>
            <a:endParaRPr lang="en-US" altLang="zh-CN" sz="2800" b="1" i="1" u="sng" smtClean="0">
              <a:solidFill>
                <a:srgbClr val="FF3300"/>
              </a:solidFill>
              <a:latin typeface="MS Mincho" panose="02020609040205080304" charset="-128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b="1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No. </a:t>
            </a:r>
            <a:r>
              <a:rPr lang="en-US" altLang="zh-CN" sz="28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The particle</a:t>
            </a:r>
            <a:r>
              <a:rPr lang="en-US" altLang="zh-CN" sz="2800" b="1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 </a:t>
            </a:r>
            <a:r>
              <a:rPr lang="ja-JP" altLang="en-US" sz="2800" b="1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は</a:t>
            </a:r>
            <a:r>
              <a:rPr lang="en-US" altLang="zh-CN" sz="2800" b="1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functions to indicate the topic of the sentence and cannot be directly translated as </a:t>
            </a:r>
            <a:r>
              <a:rPr lang="en-US" altLang="zh-CN" sz="2800" b="1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“is.”</a:t>
            </a:r>
            <a:endParaRPr lang="en-US" altLang="zh-CN" sz="2800" b="1" smtClean="0">
              <a:solidFill>
                <a:srgbClr val="FF3300"/>
              </a:solidFill>
              <a:latin typeface="MS Mincho" panose="02020609040205080304" charset="-128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2515" y="4329430"/>
            <a:ext cx="69888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The four functions of </a:t>
            </a:r>
            <a:r>
              <a:rPr lang="ja-JP" altLang="en-US" sz="32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です</a:t>
            </a:r>
            <a:r>
              <a:rPr lang="en-US" altLang="zh-CN" sz="32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 are:</a:t>
            </a:r>
            <a:endParaRPr lang="en-US" altLang="zh-CN" sz="3200" b="1" smtClean="0">
              <a:solidFill>
                <a:schemeClr val="tx1"/>
              </a:solidFill>
              <a:latin typeface="MS Mincho" panose="02020609040205080304" charset="-128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1.Affirmation</a:t>
            </a:r>
            <a:endParaRPr lang="en-US" altLang="zh-CN" sz="2800" b="1" smtClean="0">
              <a:solidFill>
                <a:schemeClr val="tx1"/>
              </a:solidFill>
              <a:latin typeface="MS Mincho" panose="02020609040205080304" charset="-128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2.Politeness</a:t>
            </a:r>
            <a:endParaRPr lang="en-US" altLang="zh-CN" sz="2800" b="1" smtClean="0">
              <a:solidFill>
                <a:schemeClr val="tx1"/>
              </a:solidFill>
              <a:latin typeface="MS Mincho" panose="02020609040205080304" charset="-128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3.Assertion</a:t>
            </a:r>
            <a:endParaRPr lang="en-US" altLang="zh-CN" sz="2800" b="1" smtClean="0">
              <a:solidFill>
                <a:schemeClr val="tx1"/>
              </a:solidFill>
              <a:latin typeface="MS Mincho" panose="02020609040205080304" charset="-128"/>
              <a:ea typeface="宋体" panose="02010600030101010101" pitchFamily="2" charset="-122"/>
              <a:sym typeface="+mn-ea"/>
            </a:endParaRPr>
          </a:p>
          <a:p>
            <a:r>
              <a:rPr lang="en-US" altLang="zh-CN" sz="28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4.Sentence-ending function</a:t>
            </a:r>
            <a:endParaRPr lang="en-US" altLang="zh-CN" sz="2800" b="1" smtClean="0">
              <a:solidFill>
                <a:schemeClr val="tx1"/>
              </a:solidFill>
              <a:latin typeface="MS Mincho" panose="02020609040205080304" charset="-128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885" y="3253105"/>
            <a:ext cx="117151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The particle </a:t>
            </a:r>
            <a:r>
              <a:rPr lang="ja-JP" altLang="en-US" sz="2800" b="1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は</a:t>
            </a:r>
            <a:r>
              <a:rPr lang="en-US" altLang="zh-CN" sz="2800" b="1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sz="28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only serves to mark the topic and does not correspond directly to the verb </a:t>
            </a:r>
            <a:r>
              <a:rPr lang="en-US" altLang="zh-CN" sz="2800" b="1" smtClean="0">
                <a:solidFill>
                  <a:srgbClr val="FF3300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“to be.”</a:t>
            </a:r>
            <a:endParaRPr lang="en-US" altLang="zh-CN" sz="2800" b="1" smtClean="0">
              <a:solidFill>
                <a:srgbClr val="FF3300"/>
              </a:solidFill>
              <a:latin typeface="MS Mincho" panose="02020609040205080304" charset="-128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010" y="3897630"/>
            <a:ext cx="2631440" cy="2738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6EDE1"/>
            </a:gs>
            <a:gs pos="0">
              <a:srgbClr val="F9F3EB"/>
            </a:gs>
            <a:gs pos="100000">
              <a:srgbClr val="F3E6D7"/>
            </a:gs>
          </a:gsLst>
          <a:lin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6260" y="2228850"/>
            <a:ext cx="105162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　</a:t>
            </a:r>
            <a:r>
              <a:rPr lang="zh-CN" altLang="en-US" sz="4000">
                <a:solidFill>
                  <a:srgbClr val="0070C0"/>
                </a:solidFill>
              </a:rPr>
              <a:t>名</a:t>
            </a:r>
            <a:r>
              <a:rPr lang="en-US" altLang="zh-CN" sz="4000">
                <a:solidFill>
                  <a:srgbClr val="0070C0"/>
                </a:solidFill>
              </a:rPr>
              <a:t>1</a:t>
            </a:r>
            <a:r>
              <a:rPr lang="ja-JP" altLang="en-US" sz="4000" b="1">
                <a:solidFill>
                  <a:srgbClr val="0070C0"/>
                </a:solidFill>
                <a:latin typeface="MS Mincho" panose="02020609040205080304" charset="-128"/>
                <a:ea typeface="MS Mincho" panose="02020609040205080304" charset="-128"/>
              </a:rPr>
              <a:t>　</a:t>
            </a:r>
            <a:r>
              <a:rPr lang="ja-JP" altLang="en-US" sz="4000" b="1">
                <a:latin typeface="MS Mincho" panose="02020609040205080304" charset="-128"/>
                <a:ea typeface="MS Mincho" panose="02020609040205080304" charset="-128"/>
              </a:rPr>
              <a:t>は　</a:t>
            </a:r>
            <a:r>
              <a:rPr lang="zh-CN" altLang="en-US" sz="4000">
                <a:solidFill>
                  <a:srgbClr val="7030A0"/>
                </a:solidFill>
              </a:rPr>
              <a:t>名</a:t>
            </a:r>
            <a:r>
              <a:rPr lang="en-US" altLang="zh-CN" sz="4000">
                <a:solidFill>
                  <a:srgbClr val="7030A0"/>
                </a:solidFill>
              </a:rPr>
              <a:t>2</a:t>
            </a:r>
            <a:r>
              <a:rPr lang="ja-JP" altLang="en-US" sz="4000" b="1">
                <a:solidFill>
                  <a:srgbClr val="7030A0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　</a:t>
            </a:r>
            <a:r>
              <a:rPr lang="ja-JP" altLang="en-US" sz="4000" b="1"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です　 </a:t>
            </a:r>
            <a:r>
              <a:rPr lang="ja-JP" altLang="en-US" sz="4000"/>
              <a:t>    　</a:t>
            </a:r>
            <a:r>
              <a:rPr lang="en-US" altLang="ja-JP" sz="4000"/>
              <a:t>······</a:t>
            </a:r>
            <a:r>
              <a:rPr lang="en-US" altLang="zh-CN" sz="4000"/>
              <a:t>is</a:t>
            </a:r>
            <a:r>
              <a:rPr lang="en-US" altLang="zh-CN" sz="4000"/>
              <a:t>······</a:t>
            </a:r>
            <a:endParaRPr lang="en-US" altLang="zh-CN" sz="4000"/>
          </a:p>
        </p:txBody>
      </p:sp>
      <p:sp>
        <p:nvSpPr>
          <p:cNvPr id="2" name="文本框 1"/>
          <p:cNvSpPr txBox="1"/>
          <p:nvPr/>
        </p:nvSpPr>
        <p:spPr>
          <a:xfrm>
            <a:off x="869315" y="3740150"/>
            <a:ext cx="385572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私</a:t>
            </a:r>
            <a:r>
              <a:rPr lang="ja-JP" altLang="zh-CN" sz="36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王小華</a:t>
            </a:r>
            <a:r>
              <a:rPr lang="ja-JP" altLang="zh-CN" sz="36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です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。</a:t>
            </a:r>
            <a:endParaRPr lang="ja-JP" altLang="zh-CN" sz="3600" b="1"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9315" y="4712970"/>
            <a:ext cx="385572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私</a:t>
            </a:r>
            <a:r>
              <a:rPr lang="ja-JP" altLang="zh-CN" sz="36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中国人</a:t>
            </a:r>
            <a:r>
              <a:rPr lang="ja-JP" altLang="zh-CN" sz="36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です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。</a:t>
            </a:r>
            <a:endParaRPr lang="ja-JP" altLang="zh-CN" sz="3600" b="1"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25035" y="4712970"/>
            <a:ext cx="477393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80000"/>
              </a:lnSpc>
            </a:pP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李さん</a:t>
            </a:r>
            <a:r>
              <a:rPr lang="ja-JP" altLang="zh-CN" sz="36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大学生</a:t>
            </a:r>
            <a:r>
              <a:rPr lang="ja-JP" altLang="zh-CN" sz="36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です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。</a:t>
            </a:r>
            <a:endParaRPr lang="ja-JP" altLang="zh-CN" sz="3600" b="1"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47565" y="3740150"/>
            <a:ext cx="5231130" cy="5340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80000"/>
              </a:lnSpc>
            </a:pP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佐藤さん</a:t>
            </a:r>
            <a:r>
              <a:rPr lang="ja-JP" altLang="zh-CN" sz="36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ja-JP" altLang="zh-CN" sz="3600" b="1">
                <a:latin typeface="MS Mincho" panose="02020609040205080304" charset="-128"/>
                <a:ea typeface="MS Mincho" panose="02020609040205080304" charset="-128"/>
                <a:sym typeface="+mn-ea"/>
              </a:rPr>
              <a:t>日本人</a:t>
            </a:r>
            <a:r>
              <a:rPr lang="ja-JP" altLang="zh-CN" sz="36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です</a:t>
            </a:r>
            <a:r>
              <a:rPr lang="ja-JP" altLang="zh-CN" sz="3600">
                <a:latin typeface="MS Mincho" panose="02020609040205080304" charset="-128"/>
                <a:ea typeface="MS Mincho" panose="02020609040205080304" charset="-128"/>
                <a:sym typeface="+mn-ea"/>
              </a:rPr>
              <a:t>。</a:t>
            </a:r>
            <a:endParaRPr lang="ja-JP" altLang="zh-CN" sz="3600"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sp>
        <p:nvSpPr>
          <p:cNvPr id="10" name="TextBox 7"/>
          <p:cNvSpPr txBox="1"/>
          <p:nvPr>
            <p:custDataLst>
              <p:tags r:id="rId1"/>
            </p:custDataLst>
          </p:nvPr>
        </p:nvSpPr>
        <p:spPr>
          <a:xfrm>
            <a:off x="3839921" y="933283"/>
            <a:ext cx="4276163" cy="70675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4000" b="1" smtClean="0">
                <a:latin typeface="MS Mincho" panose="02020609040205080304" charset="-128"/>
                <a:ea typeface="MS Mincho" panose="02020609040205080304" charset="-128"/>
                <a:sym typeface="+mn-ea"/>
              </a:rPr>
              <a:t>一、</a:t>
            </a:r>
            <a:r>
              <a:rPr lang="zh-CN" altLang="en-US" sz="4000" b="1" smtClean="0"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～</a:t>
            </a:r>
            <a:r>
              <a:rPr lang="ja-JP" altLang="zh-CN" sz="4000" b="1" smtClean="0">
                <a:solidFill>
                  <a:srgbClr val="FF33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は</a:t>
            </a:r>
            <a:r>
              <a:rPr lang="zh-CN" altLang="ja-JP" sz="4000" b="1" smtClean="0">
                <a:solidFill>
                  <a:schemeClr val="tx1"/>
                </a:solidFill>
                <a:latin typeface="MS Mincho" panose="02020609040205080304" charset="-128"/>
                <a:ea typeface="宋体" panose="02010600030101010101" pitchFamily="2" charset="-122"/>
                <a:sym typeface="+mn-ea"/>
              </a:rPr>
              <a:t>～</a:t>
            </a:r>
            <a:r>
              <a:rPr lang="ja-JP" altLang="zh-CN" sz="4000" b="1" smtClean="0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です</a:t>
            </a:r>
            <a:endParaRPr lang="ja-JP" altLang="zh-CN" sz="4000" b="1" smtClean="0">
              <a:solidFill>
                <a:srgbClr val="FF0000"/>
              </a:solidFill>
              <a:latin typeface="MS Mincho" panose="02020609040205080304" charset="-128"/>
              <a:ea typeface="MS Mincho" panose="02020609040205080304" charset="-128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910" y="443230"/>
            <a:ext cx="2631440" cy="2738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16319" y="283200"/>
            <a:ext cx="637302" cy="6638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5462" y="1872514"/>
            <a:ext cx="637302" cy="6638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3462" y="3222343"/>
            <a:ext cx="637302" cy="6638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0960" y="4561286"/>
            <a:ext cx="637302" cy="6638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1012" y="6177899"/>
            <a:ext cx="637302" cy="663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3" y="227390"/>
            <a:ext cx="395111" cy="3725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24" y="2018175"/>
            <a:ext cx="395111" cy="37253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06" y="3808961"/>
            <a:ext cx="395111" cy="3725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280" y="3368004"/>
            <a:ext cx="395111" cy="3725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994" y="5523376"/>
            <a:ext cx="395111" cy="37253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406" y="3902613"/>
            <a:ext cx="395111" cy="3725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" y="2373"/>
            <a:ext cx="395111" cy="36124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9" y="2390708"/>
            <a:ext cx="395111" cy="36124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27" y="6213556"/>
            <a:ext cx="395111" cy="36124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816" y="6040132"/>
            <a:ext cx="395111" cy="36124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30" y="27393"/>
            <a:ext cx="395111" cy="36124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208" y="5715287"/>
            <a:ext cx="395111" cy="361244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10" y="6083099"/>
            <a:ext cx="395111" cy="361244"/>
          </a:xfrm>
          <a:prstGeom prst="rect">
            <a:avLst/>
          </a:prstGeom>
        </p:spPr>
      </p:pic>
      <p:sp>
        <p:nvSpPr>
          <p:cNvPr id="7" name="矩形: 对角圆角 6"/>
          <p:cNvSpPr/>
          <p:nvPr/>
        </p:nvSpPr>
        <p:spPr>
          <a:xfrm>
            <a:off x="-151765" y="462915"/>
            <a:ext cx="12322175" cy="6030595"/>
          </a:xfrm>
          <a:prstGeom prst="round2Diag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/>
                </a:solidFill>
              </a:rPr>
              <a:t>仿照例句，替换划线部分进行练习。</a:t>
            </a:r>
            <a:endParaRPr lang="zh-CN" altLang="en-US" sz="3200" b="1">
              <a:solidFill>
                <a:schemeClr val="tx1"/>
              </a:solidFill>
            </a:endParaRPr>
          </a:p>
          <a:p>
            <a:pPr algn="ctr"/>
            <a:r>
              <a:rPr lang="zh-CN" altLang="en-US" sz="40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</a:rPr>
              <a:t>【例】</a:t>
            </a:r>
            <a:r>
              <a:rPr lang="ja-JP" altLang="zh-CN" sz="4000" b="1">
                <a:solidFill>
                  <a:srgbClr val="FF0000"/>
                </a:solidFill>
                <a:latin typeface="MS Mincho" panose="02020609040205080304" charset="-128"/>
                <a:ea typeface="MS Mincho" panose="02020609040205080304" charset="-128"/>
                <a:sym typeface="+mn-ea"/>
              </a:rPr>
              <a:t>私は中国人です。</a:t>
            </a:r>
            <a:endParaRPr lang="zh-CN" altLang="en-US" sz="3600" b="1">
              <a:solidFill>
                <a:srgbClr val="FF0000"/>
              </a:solidFill>
              <a:latin typeface="MS Mincho" panose="02020609040205080304" charset="-128"/>
              <a:ea typeface="MS Mincho" panose="02020609040205080304" charset="-128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(1)</a:t>
            </a:r>
            <a:r>
              <a:rPr lang="ja-JP" altLang="en-US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佐藤さん／日本人　　</a:t>
            </a:r>
            <a:r>
              <a:rPr lang="en-US" altLang="zh-CN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(2)</a:t>
            </a:r>
            <a:r>
              <a:rPr lang="ja-JP" altLang="en-US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ダニエルさん／イギリス人</a:t>
            </a:r>
            <a:endParaRPr lang="ja-JP" altLang="en-US" sz="36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ja-JP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(3)</a:t>
            </a:r>
            <a:r>
              <a:rPr lang="ja-JP" altLang="en-US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王さん／留学生　　　</a:t>
            </a:r>
            <a:r>
              <a:rPr lang="en-US" altLang="ja-JP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(4)</a:t>
            </a:r>
            <a:r>
              <a:rPr lang="ja-JP" altLang="en-US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李さん／大学生</a:t>
            </a:r>
            <a:endParaRPr lang="ja-JP" altLang="en-US" sz="36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indent="0" algn="just" fontAlgn="auto">
              <a:lnSpc>
                <a:spcPct val="200000"/>
              </a:lnSpc>
            </a:pPr>
            <a:r>
              <a:rPr lang="en-US" altLang="zh-CN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(5)</a:t>
            </a:r>
            <a:r>
              <a:rPr lang="ja-JP" altLang="en-US" sz="3600" b="1">
                <a:solidFill>
                  <a:schemeClr val="tx1"/>
                </a:solidFill>
                <a:latin typeface="MS Mincho" panose="02020609040205080304" charset="-128"/>
                <a:ea typeface="MS Mincho" panose="02020609040205080304" charset="-128"/>
                <a:cs typeface="MS Mincho" panose="02020609040205080304" charset="-128"/>
              </a:rPr>
              <a:t>小野さん／会社員</a:t>
            </a:r>
            <a:endParaRPr lang="zh-CN" altLang="en-US" sz="36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algn="ctr"/>
            <a:endParaRPr lang="zh-CN" altLang="en-US" sz="4000" b="1">
              <a:solidFill>
                <a:schemeClr val="tx1"/>
              </a:solidFill>
              <a:latin typeface="MS Mincho" panose="02020609040205080304" charset="-128"/>
              <a:ea typeface="MS Mincho" panose="02020609040205080304" charset="-128"/>
              <a:cs typeface="MS Mincho" panose="02020609040205080304" charset="-128"/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3958">
            <a:off x="10212070" y="3092450"/>
            <a:ext cx="1036955" cy="1543050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130" y="5307965"/>
            <a:ext cx="536575" cy="508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277600" y="11163300"/>
            <a:ext cx="0" cy="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14.45,&quot;left&quot;:0,&quot;top&quot;:15.3,&quot;width&quot;:960.05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77118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77118"/>
</p:tagLst>
</file>

<file path=ppt/tags/tag19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jb3VudCI6MTAsImhkaWQiOiI2NDM3MGE0MzhjZjA2YTc4ZWMwNTE2MTFjZTA3MDgxMiIsInVzZXJDb3VudCI6MTB9"/>
  <p:tag name="KSO_WPP_MARK_KEY" val="d0a42b5b-0c29-4c69-9e5e-d61ecceb9541"/>
</p:tagLst>
</file>

<file path=ppt/tags/tag2.xml><?xml version="1.0" encoding="utf-8"?>
<p:tagLst xmlns:p="http://schemas.openxmlformats.org/presentationml/2006/main">
  <p:tag name="KSO_WM_UNIT_TABLE_BEAUTIFY" val="smartTable{64a60c46-9cda-4486-9d9f-220d8c62ceff}"/>
  <p:tag name="TABLE_ENDDRAG_ORIGIN_RECT" val="960*171"/>
  <p:tag name="TABLE_ENDDRAG_RECT" val="0*77*960*171"/>
</p:tagLst>
</file>

<file path=ppt/tags/tag3.xml><?xml version="1.0" encoding="utf-8"?>
<p:tagLst xmlns:p="http://schemas.openxmlformats.org/presentationml/2006/main">
  <p:tag name="KSO_WM_DIAGRAM_VIRTUALLY_FRAME" val="{&quot;height&quot;:314.45,&quot;left&quot;:0,&quot;top&quot;:15.3,&quot;width&quot;:960.05}"/>
</p:tagLst>
</file>

<file path=ppt/tags/tag4.xml><?xml version="1.0" encoding="utf-8"?>
<p:tagLst xmlns:p="http://schemas.openxmlformats.org/presentationml/2006/main">
  <p:tag name="KSO_WM_UNIT_TABLE_BEAUTIFY" val="smartTable{cf33fa8b-3271-46a8-a9b3-876708d07ad8}"/>
  <p:tag name="TABLE_ENDDRAG_ORIGIN_RECT" val="960*210"/>
  <p:tag name="TABLE_ENDDRAG_RECT" val="0*329*960*210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3109</Words>
  <Application>WPS 演示</Application>
  <PresentationFormat/>
  <Paragraphs>265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3" baseType="lpstr">
      <vt:lpstr>Arial</vt:lpstr>
      <vt:lpstr>宋体</vt:lpstr>
      <vt:lpstr>Wingdings</vt:lpstr>
      <vt:lpstr>MS Mincho</vt:lpstr>
      <vt:lpstr>方正卡通简体</vt:lpstr>
      <vt:lpstr>DFHSGothic-W3</vt:lpstr>
      <vt:lpstr>MS PGothic</vt:lpstr>
      <vt:lpstr>等线</vt:lpstr>
      <vt:lpstr>微软雅黑</vt:lpstr>
      <vt:lpstr>Arial Unicode MS</vt:lpstr>
      <vt:lpstr>等线 Light</vt:lpstr>
      <vt:lpstr>Calibri</vt:lpstr>
      <vt:lpstr>黑体</vt:lpstr>
      <vt:lpstr>Yu Gothic</vt:lpstr>
      <vt:lpstr>Yu Gothic UI Light</vt:lpstr>
      <vt:lpstr>Comic Sans MS</vt:lpstr>
      <vt:lpstr>Symbol</vt:lpstr>
      <vt:lpstr>Times New Roman</vt:lpstr>
      <vt:lpstr>Segoe UI</vt:lpstr>
      <vt:lpstr>站酷文艺体</vt:lpstr>
      <vt:lpstr>字小魂彩虹高光体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二一教育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21cnjy.com</dc:creator>
  <cp:keywords>21</cp:keywords>
  <cp:lastModifiedBy>静静</cp:lastModifiedBy>
  <cp:revision>7</cp:revision>
  <cp:lastPrinted>2023-11-28T22:14:00Z</cp:lastPrinted>
  <dcterms:created xsi:type="dcterms:W3CDTF">2023-11-28T22:14:00Z</dcterms:created>
  <dcterms:modified xsi:type="dcterms:W3CDTF">2026-01-01T23:48:34Z</dcterms:modified>
  <cp:version>263628772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KSOTemplateUUID">
    <vt:lpwstr>v1.0_mb_yoZrFwUbFzGc+ZziXIGk4Q==</vt:lpwstr>
  </property>
  <property fmtid="{D5CDD505-2E9C-101B-9397-08002B2CF9AE}" pid="4" name="ICV">
    <vt:lpwstr>7C6CAE91CC48421187211B7D19852F8A_11</vt:lpwstr>
  </property>
</Properties>
</file>